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96"/>
  </p:notesMasterIdLst>
  <p:sldIdLst>
    <p:sldId id="256" r:id="rId5"/>
    <p:sldId id="278" r:id="rId6"/>
    <p:sldId id="303" r:id="rId7"/>
    <p:sldId id="304" r:id="rId8"/>
    <p:sldId id="305" r:id="rId9"/>
    <p:sldId id="306" r:id="rId10"/>
    <p:sldId id="308" r:id="rId11"/>
    <p:sldId id="311" r:id="rId12"/>
    <p:sldId id="309" r:id="rId13"/>
    <p:sldId id="310" r:id="rId14"/>
    <p:sldId id="307" r:id="rId15"/>
    <p:sldId id="312" r:id="rId16"/>
    <p:sldId id="315" r:id="rId17"/>
    <p:sldId id="323" r:id="rId18"/>
    <p:sldId id="316" r:id="rId19"/>
    <p:sldId id="337" r:id="rId20"/>
    <p:sldId id="318" r:id="rId21"/>
    <p:sldId id="317" r:id="rId22"/>
    <p:sldId id="319" r:id="rId23"/>
    <p:sldId id="322" r:id="rId24"/>
    <p:sldId id="320" r:id="rId25"/>
    <p:sldId id="387" r:id="rId26"/>
    <p:sldId id="344" r:id="rId27"/>
    <p:sldId id="345" r:id="rId28"/>
    <p:sldId id="346" r:id="rId29"/>
    <p:sldId id="347" r:id="rId30"/>
    <p:sldId id="348" r:id="rId31"/>
    <p:sldId id="349" r:id="rId32"/>
    <p:sldId id="313" r:id="rId33"/>
    <p:sldId id="314" r:id="rId34"/>
    <p:sldId id="350" r:id="rId35"/>
    <p:sldId id="351" r:id="rId36"/>
    <p:sldId id="352" r:id="rId37"/>
    <p:sldId id="353" r:id="rId38"/>
    <p:sldId id="321" r:id="rId39"/>
    <p:sldId id="395" r:id="rId40"/>
    <p:sldId id="354" r:id="rId41"/>
    <p:sldId id="355" r:id="rId42"/>
    <p:sldId id="396" r:id="rId43"/>
    <p:sldId id="357" r:id="rId44"/>
    <p:sldId id="358" r:id="rId45"/>
    <p:sldId id="359" r:id="rId46"/>
    <p:sldId id="360" r:id="rId47"/>
    <p:sldId id="332" r:id="rId48"/>
    <p:sldId id="361" r:id="rId49"/>
    <p:sldId id="362" r:id="rId50"/>
    <p:sldId id="363" r:id="rId51"/>
    <p:sldId id="364" r:id="rId52"/>
    <p:sldId id="397" r:id="rId53"/>
    <p:sldId id="336" r:id="rId54"/>
    <p:sldId id="398" r:id="rId55"/>
    <p:sldId id="324" r:id="rId56"/>
    <p:sldId id="325" r:id="rId57"/>
    <p:sldId id="326" r:id="rId58"/>
    <p:sldId id="327" r:id="rId59"/>
    <p:sldId id="388" r:id="rId60"/>
    <p:sldId id="328" r:id="rId61"/>
    <p:sldId id="329" r:id="rId62"/>
    <p:sldId id="333" r:id="rId63"/>
    <p:sldId id="334" r:id="rId64"/>
    <p:sldId id="335" r:id="rId65"/>
    <p:sldId id="331" r:id="rId66"/>
    <p:sldId id="339" r:id="rId67"/>
    <p:sldId id="342" r:id="rId68"/>
    <p:sldId id="394" r:id="rId69"/>
    <p:sldId id="400" r:id="rId70"/>
    <p:sldId id="366" r:id="rId71"/>
    <p:sldId id="389" r:id="rId72"/>
    <p:sldId id="386" r:id="rId73"/>
    <p:sldId id="367" r:id="rId74"/>
    <p:sldId id="368" r:id="rId75"/>
    <p:sldId id="369" r:id="rId76"/>
    <p:sldId id="391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93" r:id="rId93"/>
    <p:sldId id="392" r:id="rId94"/>
    <p:sldId id="385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00AA"/>
    <a:srgbClr val="FF33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88499" autoAdjust="0"/>
  </p:normalViewPr>
  <p:slideViewPr>
    <p:cSldViewPr snapToGrid="0">
      <p:cViewPr varScale="1">
        <p:scale>
          <a:sx n="58" d="100"/>
          <a:sy n="58" d="100"/>
        </p:scale>
        <p:origin x="4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Maximize monotone submodular functions under cardinality constraints.</a:t>
            </a:r>
            <a:endParaRPr lang="he-I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הפונקציה מחזירה מחיר לכל קבוצה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7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אם הפונקציה על קבוצה ריקה הייתה מחזיר קבוע כלשהו, בהוכחה ניתן </a:t>
            </a:r>
            <a:r>
              <a:rPr lang="he-IL" dirty="0" err="1"/>
              <a:t>לרארות</a:t>
            </a:r>
            <a:r>
              <a:rPr lang="he-IL" dirty="0"/>
              <a:t> שזה היה רק משפר את הקירוב.</a:t>
            </a:r>
          </a:p>
          <a:p>
            <a:r>
              <a:rPr lang="he-IL" dirty="0"/>
              <a:t>ולכן נוכל </a:t>
            </a:r>
            <a:r>
              <a:rPr lang="he-IL" dirty="0" err="1"/>
              <a:t>בה"כ</a:t>
            </a:r>
            <a:r>
              <a:rPr lang="he-IL" dirty="0"/>
              <a:t> להניח שהפונקציה על הקבוצה הריקה מחזירה 0, הערך המינימלי שאפשר להחזיר.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31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בעצם מספיק להראות שכל איטרציה מקטינים את המרחק פי 1 חלקי קיי </a:t>
            </a:r>
            <a:r>
              <a:rPr lang="he-IL" dirty="0" err="1"/>
              <a:t>לפיתרון</a:t>
            </a:r>
            <a:r>
              <a:rPr lang="he-IL" dirty="0"/>
              <a:t> האופטימלי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5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 להציג- מי שרוצה מוזמן לראות אחרי ההרצאה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8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7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Explain 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Explain why </a:t>
                </a:r>
                <a:r>
                  <a:rPr lang="en-US" b="0" i="0">
                    <a:latin typeface="Cambria Math" panose="02040503050406030204" pitchFamily="18" charset="0"/>
                  </a:rPr>
                  <a:t>S≥max⁡{𝑘∙𝑚,𝑛/𝑚}</a:t>
                </a:r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25628-3A68-42F4-BA86-981817953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להגיד להם שזה רק הולך להיות יותר קל מכאן...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25628-3A68-42F4-BA86-981817953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5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say that A is a random subset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25628-3A68-42F4-BA86-981817953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4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לעשות הפסקה קטנה ולכתוב מה עשינו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25628-3A68-42F4-BA86-981817953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69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0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מקודם הראיתי לכם אלגוריתם </a:t>
            </a:r>
            <a:r>
              <a:rPr lang="he-IL" dirty="0" err="1"/>
              <a:t>גרידי</a:t>
            </a:r>
            <a:r>
              <a:rPr lang="he-IL" dirty="0"/>
              <a:t> סידרתי שקירב את הפתרון </a:t>
            </a:r>
          </a:p>
          <a:p>
            <a:r>
              <a:rPr lang="en-US" dirty="0"/>
              <a:t>1-1/e</a:t>
            </a:r>
            <a:endParaRPr lang="he-IL" dirty="0"/>
          </a:p>
          <a:p>
            <a:r>
              <a:rPr lang="he-IL" dirty="0"/>
              <a:t>עכשיו נראה אלגוריתם סדרתי </a:t>
            </a:r>
            <a:r>
              <a:rPr lang="he-IL" dirty="0" err="1"/>
              <a:t>גרידי</a:t>
            </a:r>
            <a:r>
              <a:rPr lang="he-IL" dirty="0"/>
              <a:t> נוסף אך שהפעם משתמש בערך סף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7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Adding an element to a small set A will increase the marginal gain more than adding it to the superset of A.</a:t>
            </a:r>
            <a:endParaRPr lang="en-IL" sz="1200" dirty="0"/>
          </a:p>
          <a:p>
            <a:r>
              <a:rPr lang="he-IL" dirty="0"/>
              <a:t>להוסיף איבר עכשיו יתרום לנו יותר מאשר להוסיף אותו אחר כך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6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אנחנו רוצים לשפר את האלגוריתמים שראינו אבל </a:t>
            </a:r>
          </a:p>
          <a:p>
            <a:r>
              <a:rPr lang="en-US" dirty="0"/>
              <a:t>Threshold greedy</a:t>
            </a:r>
            <a:r>
              <a:rPr lang="he-IL" dirty="0"/>
              <a:t> </a:t>
            </a:r>
          </a:p>
          <a:p>
            <a:r>
              <a:rPr lang="he-IL" dirty="0"/>
              <a:t>מקרב פחות טוב.</a:t>
            </a:r>
          </a:p>
          <a:p>
            <a:r>
              <a:rPr lang="he-IL" dirty="0"/>
              <a:t>אנחנו נראה איך הוא עוזר לנו בהמשך באלגוריתמים </a:t>
            </a:r>
          </a:p>
          <a:p>
            <a:r>
              <a:rPr lang="en-US" dirty="0"/>
              <a:t>MPC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86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 &amp; 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→0≤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.</a:t>
                </a:r>
                <a:endParaRPr lang="en-US" dirty="0"/>
              </a:p>
              <a:p>
                <a:r>
                  <a:rPr lang="en-US" dirty="0"/>
                  <a:t>OPT\X – good element that we didn’t added to X.</a:t>
                </a:r>
              </a:p>
              <a:p>
                <a:r>
                  <a:rPr lang="en-US" dirty="0"/>
                  <a:t>f(OPT/X) = the value of all the good elements we didn’t add to X</a:t>
                </a:r>
              </a:p>
              <a:p>
                <a:r>
                  <a:rPr lang="en-US" dirty="0" err="1"/>
                  <a:t>f_X</a:t>
                </a:r>
                <a:r>
                  <a:rPr lang="en-US" dirty="0"/>
                  <a:t>(OPT/X) = the marginal gain of adding all good elements from OPT to X</a:t>
                </a:r>
              </a:p>
              <a:p>
                <a:r>
                  <a:rPr lang="en-US" dirty="0"/>
                  <a:t>If </a:t>
                </a:r>
                <a:r>
                  <a:rPr lang="en-US" dirty="0" err="1"/>
                  <a:t>f_X</a:t>
                </a:r>
                <a:r>
                  <a:rPr lang="en-US" dirty="0"/>
                  <a:t>(OPT/X) &gt; Y then every element in OPT\X contribute a least Y*1/|OPT/X|.</a:t>
                </a:r>
              </a:p>
              <a:p>
                <a:endParaRPr lang="en-US" dirty="0"/>
              </a:p>
              <a:p>
                <a:r>
                  <a:rPr lang="he-IL" dirty="0"/>
                  <a:t>אם לא היה קיים כזה אז מי שנותן הכי הרבה מוסיף פחות מהסף הזה אז כל איבר שבא אחריו יוסיף פחות ואז הסך לא </a:t>
                </a:r>
                <a:r>
                  <a:rPr lang="he-IL" dirty="0" err="1"/>
                  <a:t>ייסכם</a:t>
                </a:r>
                <a:r>
                  <a:rPr lang="he-IL" dirty="0"/>
                  <a:t> לחצי </a:t>
                </a:r>
                <a:r>
                  <a:rPr lang="he-IL" dirty="0" err="1"/>
                  <a:t>אופט</a:t>
                </a:r>
                <a:r>
                  <a:rPr lang="he-IL" dirty="0"/>
                  <a:t>. מתת מודולריות.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Since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|𝑂𝑃𝑇|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=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𝑘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 &amp; </a:t>
                </a:r>
                <a:r>
                  <a:rPr lang="en-US" sz="1200" b="0" i="0">
                    <a:latin typeface="Cambria Math" panose="02040503050406030204" pitchFamily="18" charset="0"/>
                  </a:rPr>
                  <a:t>|𝑋|≤𝑘 →0≤|𝑂𝑃𝑇\X|≤𝑘</a:t>
                </a:r>
                <a:r>
                  <a:rPr lang="en-US" sz="1200" dirty="0"/>
                  <a:t>.</a:t>
                </a:r>
                <a:endParaRPr lang="en-US" dirty="0"/>
              </a:p>
              <a:p>
                <a:r>
                  <a:rPr lang="en-US" dirty="0"/>
                  <a:t>OPT\X – good element that we didn’t added to X.</a:t>
                </a:r>
              </a:p>
              <a:p>
                <a:r>
                  <a:rPr lang="en-US" dirty="0"/>
                  <a:t>f(OPT/X) = the value of all the good elements we didn’t add to X</a:t>
                </a:r>
              </a:p>
              <a:p>
                <a:r>
                  <a:rPr lang="en-US" dirty="0" err="1"/>
                  <a:t>f_X</a:t>
                </a:r>
                <a:r>
                  <a:rPr lang="en-US" dirty="0"/>
                  <a:t>(OPT/X) = the marginal gain of adding all good elements from OPT to X</a:t>
                </a:r>
              </a:p>
              <a:p>
                <a:r>
                  <a:rPr lang="en-US" dirty="0"/>
                  <a:t>If </a:t>
                </a:r>
                <a:r>
                  <a:rPr lang="en-US" dirty="0" err="1"/>
                  <a:t>f_X</a:t>
                </a:r>
                <a:r>
                  <a:rPr lang="en-US" dirty="0"/>
                  <a:t>(OPT/X) &gt; Y then every element in OPT\X contribute a least Y*1/|OPT/X|.</a:t>
                </a:r>
              </a:p>
              <a:p>
                <a:endParaRPr lang="en-US" dirty="0"/>
              </a:p>
              <a:p>
                <a:r>
                  <a:rPr lang="he-IL" dirty="0"/>
                  <a:t>אם לא היה קיים כזה אז מי שנותן הכי הרבה מוסיף פחות מהסף הזה אז כל איבר שבא אחריו יוסיף פחות ואז הסך לא </a:t>
                </a:r>
                <a:r>
                  <a:rPr lang="he-IL" dirty="0" err="1"/>
                  <a:t>ייסכם</a:t>
                </a:r>
                <a:r>
                  <a:rPr lang="he-IL" dirty="0"/>
                  <a:t> לחצי </a:t>
                </a:r>
                <a:r>
                  <a:rPr lang="he-IL" dirty="0" err="1"/>
                  <a:t>אופט</a:t>
                </a:r>
                <a:r>
                  <a:rPr lang="he-IL" dirty="0"/>
                  <a:t>. מתת מודולריות.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27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e-IL" dirty="0"/>
              <a:t>להוכיח שאם לא היה קטן היינו מקבלים סתירה לשקף הקודם</a:t>
            </a:r>
          </a:p>
          <a:p>
            <a:pPr marL="228600" indent="-228600">
              <a:buAutoNum type="arabicPeriod"/>
            </a:pPr>
            <a:r>
              <a:rPr lang="he-IL" dirty="0"/>
              <a:t>להדגיש שכשכל איבר נבחר הוא תרם תאו ביחס לקבוצה שהייתה, ולכן ממונוטוניות הערך של הפונקציה על הקבוצה לפחות תאו כפול מס' האיברים שבקבוצה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4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סידרתי אומר שמורץ על מכונה אחת.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שיטה חדשה ומעניינת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00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99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מכונת האם לא באמת מחזירה את אר</a:t>
            </a:r>
            <a:r>
              <a:rPr lang="en-US" dirty="0"/>
              <a:t>’</a:t>
            </a:r>
          </a:p>
          <a:p>
            <a:r>
              <a:rPr lang="he-IL" dirty="0"/>
              <a:t>כל מכונה "מחזירה" את האר שלה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3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Every element sampled </a:t>
                </a:r>
                <a:r>
                  <a:rPr lang="en-US" sz="1200" dirty="0" err="1"/>
                  <a:t>w.p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200" dirty="0"/>
                  <a:t>, So </a:t>
                </a:r>
                <a:r>
                  <a:rPr lang="en-US" sz="1200" dirty="0" err="1"/>
                  <a:t>w.h.p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 </m:t>
                    </m:r>
                    <m:acc>
                      <m:accPr>
                        <m:chr m:val="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Ο</m:t>
                        </m:r>
                      </m:e>
                    </m:acc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1200" dirty="0"/>
                  <a:t>.</a:t>
                </a:r>
                <a:br>
                  <a:rPr lang="en-US" sz="1200" dirty="0"/>
                </a:br>
                <a:r>
                  <a:rPr lang="en-US" sz="1200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/>
                  <a:t> can save all T.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200" dirty="0"/>
                  <a:t>Every element sampled </a:t>
                </a:r>
                <a:r>
                  <a:rPr lang="en-US" sz="1200" dirty="0" err="1"/>
                  <a:t>w.p</a:t>
                </a:r>
                <a:r>
                  <a:rPr lang="en-US" sz="1200" dirty="0"/>
                  <a:t> </a:t>
                </a:r>
                <a:r>
                  <a:rPr lang="en-US" sz="1200" b="0" i="0">
                    <a:latin typeface="Cambria Math" panose="02040503050406030204" pitchFamily="18" charset="0"/>
                  </a:rPr>
                  <a:t>1/√𝑛</a:t>
                </a:r>
                <a:r>
                  <a:rPr lang="en-US" sz="1200" dirty="0"/>
                  <a:t>, So </a:t>
                </a:r>
                <a:r>
                  <a:rPr lang="en-US" sz="1200" dirty="0" err="1"/>
                  <a:t>w.h.p</a:t>
                </a:r>
                <a:r>
                  <a:rPr lang="en-US" sz="1200" dirty="0"/>
                  <a:t> </a:t>
                </a:r>
                <a:r>
                  <a:rPr lang="en-US" sz="1200" b="0" i="0">
                    <a:latin typeface="Cambria Math" panose="02040503050406030204" pitchFamily="18" charset="0"/>
                  </a:rPr>
                  <a:t>|𝑇|=|⋃_(𝑖=1)^𝑚▒𝑇_𝑖 |≤ </a:t>
                </a:r>
                <a:r>
                  <a:rPr lang="el-G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Ο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 ̃</a:t>
                </a:r>
                <a:r>
                  <a:rPr lang="en-US" sz="1200" b="0" i="0">
                    <a:latin typeface="Cambria Math" panose="02040503050406030204" pitchFamily="18" charset="0"/>
                  </a:rPr>
                  <a:t>(√𝑛)</a:t>
                </a:r>
                <a:r>
                  <a:rPr lang="en-US" sz="1200" dirty="0"/>
                  <a:t>.</a:t>
                </a:r>
                <a:br>
                  <a:rPr lang="en-US" sz="1200" dirty="0"/>
                </a:br>
                <a:r>
                  <a:rPr lang="en-US" sz="1200" dirty="0"/>
                  <a:t>Therefore,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𝑀_0</a:t>
                </a:r>
                <a:r>
                  <a:rPr lang="en-US" sz="1200" dirty="0"/>
                  <a:t> can save all T.</a:t>
                </a:r>
                <a:endParaRPr lang="en-US" sz="1200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המקרה הגרוע הוא שתהייה מכונה שכל אר אצלה ובשאר המכונות אין איברים באר בכלל 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01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FF0000"/>
                    </a:solidFill>
                  </a:rPr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 err="1">
                    <a:solidFill>
                      <a:srgbClr val="FF0000"/>
                    </a:solidFill>
                  </a:rPr>
                  <a:t>i.e</a:t>
                </a:r>
                <a:r>
                  <a:rPr lang="en-US" sz="1200" dirty="0">
                    <a:solidFill>
                      <a:srgbClr val="FF0000"/>
                    </a:solidFill>
                  </a:rPr>
                  <a:t> there are at least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elements that have marginal gain larger than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w.r.t X.</a:t>
                </a:r>
              </a:p>
              <a:p>
                <a:r>
                  <a:rPr lang="he-IL" dirty="0"/>
                  <a:t>במקרה שאיקס קטן מקי החיתוך בין אר לטי חייב להיות ריק כי אז היו נבחרים האיברים האלו לאיקס.</a:t>
                </a:r>
              </a:p>
              <a:p>
                <a:r>
                  <a:rPr lang="he-IL" dirty="0"/>
                  <a:t>וזה בסתירה לכן שהאיקס שקיבלנו הוא האיקס האמיתי שהאלגוריתם מחזיר.</a:t>
                </a:r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FF0000"/>
                    </a:solidFill>
                  </a:rPr>
                  <a:t>Suppose </a:t>
                </a:r>
                <a:r>
                  <a:rPr lang="en-US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|𝑅|≥</a:t>
                </a:r>
                <a:r>
                  <a:rPr lang="en-US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2𝑘√𝑛 𝑙𝑜𝑔𝑛</a:t>
                </a:r>
                <a:r>
                  <a:rPr lang="en-US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 err="1">
                    <a:solidFill>
                      <a:srgbClr val="FF0000"/>
                    </a:solidFill>
                  </a:rPr>
                  <a:t>i.e</a:t>
                </a:r>
                <a:r>
                  <a:rPr lang="en-US" sz="1200" dirty="0">
                    <a:solidFill>
                      <a:srgbClr val="FF0000"/>
                    </a:solidFill>
                  </a:rPr>
                  <a:t> there are at least </a:t>
                </a:r>
                <a:r>
                  <a:rPr lang="en-US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2𝑘√𝑛 𝑙𝑜𝑔𝑛</a:t>
                </a:r>
                <a:r>
                  <a:rPr lang="en-US" sz="1200" dirty="0">
                    <a:solidFill>
                      <a:srgbClr val="FF0000"/>
                    </a:solidFill>
                  </a:rPr>
                  <a:t> elements that have marginal gain larger than </a:t>
                </a:r>
                <a:r>
                  <a:rPr lang="en-US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𝜏</a:t>
                </a:r>
                <a:r>
                  <a:rPr lang="en-US" sz="1200" dirty="0">
                    <a:solidFill>
                      <a:srgbClr val="FF0000"/>
                    </a:solidFill>
                  </a:rPr>
                  <a:t> w.r.t X.</a:t>
                </a:r>
              </a:p>
              <a:p>
                <a:r>
                  <a:rPr lang="he-IL" dirty="0"/>
                  <a:t>במקרה שאיקס קטן מקי החיתוך בין אר לטי חייב </a:t>
                </a:r>
                <a:r>
                  <a:rPr lang="he-IL" dirty="0" err="1"/>
                  <a:t>ליות</a:t>
                </a:r>
                <a:r>
                  <a:rPr lang="he-IL" dirty="0"/>
                  <a:t> ריק כי אז היו נבחרים האיברים האלו לאיקס.</a:t>
                </a:r>
              </a:p>
              <a:p>
                <a:r>
                  <a:rPr lang="he-IL" dirty="0"/>
                  <a:t>וזה בסתירה לכן שהאיקס שקיבלנו הוא האיקס האמיתי שהאלגוריתם מחזיר.</a:t>
                </a:r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87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הרבה בעיות כאלו ואנחנו נראה דוגמא לבעיה כזו</a:t>
            </a:r>
            <a:endParaRPr lang="en-US" dirty="0"/>
          </a:p>
          <a:p>
            <a:r>
              <a:rPr lang="he-IL" dirty="0"/>
              <a:t>להסביר מה הפונקציה עושה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96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כל מכונה תחשב ערך שמתאים ללוג(קיי) הניחושים האפשריים ותשלח אותם למכונת האם</a:t>
            </a:r>
          </a:p>
          <a:p>
            <a:r>
              <a:rPr lang="he-IL" dirty="0"/>
              <a:t>אז הזיכרון המקומי בכל מכונה צריך לגדול פי לוג קיי כדי "להפעיל" לוג קיי פעמים  את האלגוריתם במקביל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2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8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למה זה הזיכרון שצריך עכשיו?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03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סידרתי אומר שמורץ על מכונה אחת.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לוודא שהבינו את האינטואיציה של התכונה תת מודולריות</a:t>
            </a:r>
          </a:p>
          <a:p>
            <a:r>
              <a:rPr lang="he-IL" dirty="0"/>
              <a:t>להגיד בעל פה : הגיוני שאם נוסיף צומת לקבוצה קטנה נגדיל את הכיסוי של אר מאשר שנוסיף את הצומת הזו לקבוצה גדולה יותר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8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נתחיל עם אלגוריתם סידרתי שרץ על מכונה אחת ומוסיף </a:t>
            </a:r>
            <a:r>
              <a:rPr lang="he-IL" dirty="0" err="1"/>
              <a:t>בגרידיות</a:t>
            </a:r>
            <a:r>
              <a:rPr lang="he-IL" dirty="0"/>
              <a:t> איברים שתורמים הכי הרבה באותה נקודת זמן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5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סידרתי אומר שמורץ על מכונה אחת.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2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נראה </a:t>
            </a:r>
            <a:r>
              <a:rPr lang="he-IL" dirty="0" err="1"/>
              <a:t>שגרידי</a:t>
            </a:r>
            <a:r>
              <a:rPr lang="he-IL" dirty="0"/>
              <a:t> אכן מצא תת הקבוצה של אל, איקס בגודל 2 שממקסמת את מספר האיברים שמכוסים באר.</a:t>
            </a:r>
          </a:p>
          <a:p>
            <a:r>
              <a:rPr lang="he-IL" dirty="0"/>
              <a:t>אז למה </a:t>
            </a:r>
            <a:r>
              <a:rPr lang="he-IL" dirty="0" err="1"/>
              <a:t>גרידי</a:t>
            </a:r>
            <a:r>
              <a:rPr lang="he-IL" dirty="0"/>
              <a:t> רק מקרב את הפתרון?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6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נראה </a:t>
            </a:r>
            <a:r>
              <a:rPr lang="he-IL" dirty="0" err="1"/>
              <a:t>שגרידי</a:t>
            </a:r>
            <a:r>
              <a:rPr lang="he-IL" dirty="0"/>
              <a:t> אכן מצא תת הקבוצה של אל, איקס בגודל 2 שממקסמת את מספר האיברים שמכוסים באר.</a:t>
            </a:r>
          </a:p>
          <a:p>
            <a:r>
              <a:rPr lang="he-IL" dirty="0"/>
              <a:t>אז למה </a:t>
            </a:r>
            <a:r>
              <a:rPr lang="he-IL" dirty="0" err="1"/>
              <a:t>גרידי</a:t>
            </a:r>
            <a:r>
              <a:rPr lang="he-IL" dirty="0"/>
              <a:t> רק מקרב את הפתרון?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2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נראה </a:t>
            </a:r>
            <a:r>
              <a:rPr lang="he-IL" dirty="0" err="1"/>
              <a:t>שגרידי</a:t>
            </a:r>
            <a:r>
              <a:rPr lang="he-IL" dirty="0"/>
              <a:t> אכן מצא תת הקבוצה של אל, איקס בגודל 2 שממקסמת את מספר האיברים שמכוסים באר.</a:t>
            </a:r>
          </a:p>
          <a:p>
            <a:r>
              <a:rPr lang="he-IL" dirty="0"/>
              <a:t>אז למה </a:t>
            </a:r>
            <a:r>
              <a:rPr lang="he-IL" dirty="0" err="1"/>
              <a:t>גרידי</a:t>
            </a:r>
            <a:r>
              <a:rPr lang="he-IL" dirty="0"/>
              <a:t> רק מקרב את הפתרון?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6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5FB4707-C326-4B47-A44F-0FA6719B8E3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987F-B4E6-4EB2-AE53-3A852463BA7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EA56-37E5-40B7-82F0-9FF0D2B92AEE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3F5D-A23F-4174-BC42-A1A1A074CC40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F06E-880C-4E80-AF7B-BEB4E47DA5E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83B0-5734-4DC9-B8CE-EF96FBCE8589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D0F3-553B-46F1-9D7A-3C4940BFC93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4C98-150F-4AAA-A2C9-E66308551C8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2D5A-D94B-4949-8949-7459D16F5D8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6100-92C7-413D-BE13-CD9A897D0754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B86C-8288-4A9F-AF1D-9D7B06E585D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5E993E-970F-41AB-812F-97E99D50320E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29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9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1.png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10" Type="http://schemas.openxmlformats.org/officeDocument/2006/relationships/image" Target="../media/image29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330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0.png"/><Relationship Id="rId3" Type="http://schemas.openxmlformats.org/officeDocument/2006/relationships/image" Target="../media/image430.png"/><Relationship Id="rId12" Type="http://schemas.openxmlformats.org/officeDocument/2006/relationships/image" Target="../media/image51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00.png"/><Relationship Id="rId5" Type="http://schemas.openxmlformats.org/officeDocument/2006/relationships/image" Target="../media/image450.png"/><Relationship Id="rId15" Type="http://schemas.openxmlformats.org/officeDocument/2006/relationships/image" Target="../media/image76.png"/><Relationship Id="rId10" Type="http://schemas.openxmlformats.org/officeDocument/2006/relationships/image" Target="../media/image490.png"/><Relationship Id="rId4" Type="http://schemas.openxmlformats.org/officeDocument/2006/relationships/image" Target="../media/image440.png"/><Relationship Id="rId9" Type="http://schemas.openxmlformats.org/officeDocument/2006/relationships/image" Target="../media/image480.png"/><Relationship Id="rId1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81.png"/><Relationship Id="rId7" Type="http://schemas.openxmlformats.org/officeDocument/2006/relationships/image" Target="../media/image580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0" Type="http://schemas.openxmlformats.org/officeDocument/2006/relationships/image" Target="../media/image612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Relationship Id="rId1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1.png"/><Relationship Id="rId4" Type="http://schemas.openxmlformats.org/officeDocument/2006/relationships/image" Target="../media/image8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5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4.png"/><Relationship Id="rId2" Type="http://schemas.openxmlformats.org/officeDocument/2006/relationships/image" Target="../media/image890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2.png"/><Relationship Id="rId10" Type="http://schemas.openxmlformats.org/officeDocument/2006/relationships/image" Target="../media/image970.png"/><Relationship Id="rId4" Type="http://schemas.openxmlformats.org/officeDocument/2006/relationships/image" Target="../media/image911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5.png"/><Relationship Id="rId2" Type="http://schemas.openxmlformats.org/officeDocument/2006/relationships/image" Target="../media/image8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3.png"/><Relationship Id="rId10" Type="http://schemas.openxmlformats.org/officeDocument/2006/relationships/image" Target="../media/image970.png"/><Relationship Id="rId4" Type="http://schemas.openxmlformats.org/officeDocument/2006/relationships/image" Target="../media/image911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8.png"/><Relationship Id="rId2" Type="http://schemas.openxmlformats.org/officeDocument/2006/relationships/image" Target="../media/image890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3.png"/><Relationship Id="rId10" Type="http://schemas.openxmlformats.org/officeDocument/2006/relationships/image" Target="../media/image970.png"/><Relationship Id="rId4" Type="http://schemas.openxmlformats.org/officeDocument/2006/relationships/image" Target="../media/image911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8.png"/><Relationship Id="rId2" Type="http://schemas.openxmlformats.org/officeDocument/2006/relationships/image" Target="../media/image890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3.png"/><Relationship Id="rId10" Type="http://schemas.openxmlformats.org/officeDocument/2006/relationships/image" Target="../media/image970.png"/><Relationship Id="rId4" Type="http://schemas.openxmlformats.org/officeDocument/2006/relationships/image" Target="../media/image109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8.png"/><Relationship Id="rId2" Type="http://schemas.openxmlformats.org/officeDocument/2006/relationships/image" Target="../media/image890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10.png"/><Relationship Id="rId10" Type="http://schemas.openxmlformats.org/officeDocument/2006/relationships/image" Target="../media/image970.png"/><Relationship Id="rId4" Type="http://schemas.openxmlformats.org/officeDocument/2006/relationships/image" Target="../media/image109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12.png"/><Relationship Id="rId2" Type="http://schemas.openxmlformats.org/officeDocument/2006/relationships/image" Target="../media/image111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10.png"/><Relationship Id="rId10" Type="http://schemas.openxmlformats.org/officeDocument/2006/relationships/image" Target="../media/image970.png"/><Relationship Id="rId4" Type="http://schemas.openxmlformats.org/officeDocument/2006/relationships/image" Target="../media/image109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2.png"/><Relationship Id="rId3" Type="http://schemas.openxmlformats.org/officeDocument/2006/relationships/image" Target="../media/image106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12.png"/><Relationship Id="rId2" Type="http://schemas.openxmlformats.org/officeDocument/2006/relationships/image" Target="../media/image111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10.png"/><Relationship Id="rId10" Type="http://schemas.openxmlformats.org/officeDocument/2006/relationships/image" Target="../media/image970.png"/><Relationship Id="rId19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Submodular maximization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Leah London </a:t>
            </a:r>
            <a:r>
              <a:rPr lang="en-US" dirty="0" err="1">
                <a:solidFill>
                  <a:srgbClr val="FFFFFF"/>
                </a:solidFill>
              </a:rPr>
              <a:t>Arazi</a:t>
            </a:r>
            <a:r>
              <a:rPr lang="en-US" dirty="0">
                <a:solidFill>
                  <a:srgbClr val="FFFFFF"/>
                </a:solidFill>
              </a:rPr>
              <a:t> &amp; Sapir Ben David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∪{1}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=4−3=1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  <a:endParaRPr lang="en-IL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L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L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IL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053D02-2421-3BFA-0D17-4894E5A78C37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DB3B7-6603-2C77-8D86-C367F4D47CB2}"/>
              </a:ext>
            </a:extLst>
          </p:cNvPr>
          <p:cNvGrpSpPr/>
          <p:nvPr/>
        </p:nvGrpSpPr>
        <p:grpSpPr>
          <a:xfrm>
            <a:off x="6293509" y="3010620"/>
            <a:ext cx="632058" cy="1808440"/>
            <a:chOff x="6293509" y="3010620"/>
            <a:chExt cx="632058" cy="1808440"/>
          </a:xfrm>
        </p:grpSpPr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C59A8C3F-7605-7D86-0AD7-FD27F2F7204E}"/>
                </a:ext>
              </a:extLst>
            </p:cNvPr>
            <p:cNvSpPr/>
            <p:nvPr/>
          </p:nvSpPr>
          <p:spPr>
            <a:xfrm>
              <a:off x="6620052" y="3010620"/>
              <a:ext cx="305515" cy="1808440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6678C-0626-28E8-2AD0-DE68AE8F86EC}"/>
                </a:ext>
              </a:extLst>
            </p:cNvPr>
            <p:cNvSpPr txBox="1"/>
            <p:nvPr/>
          </p:nvSpPr>
          <p:spPr>
            <a:xfrm>
              <a:off x="6293509" y="3730173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42022-D8EE-0923-1007-388FCE7E04D9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42022-D8EE-0923-1007-388FCE7E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3A7EE-3D19-44E6-4462-431C12A1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∪{1}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=4−3=1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∪{1}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  <a:endParaRPr lang="en-IL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L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L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IL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053D02-2421-3BFA-0D17-4894E5A78C37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DB3B7-6603-2C77-8D86-C367F4D47CB2}"/>
              </a:ext>
            </a:extLst>
          </p:cNvPr>
          <p:cNvGrpSpPr/>
          <p:nvPr/>
        </p:nvGrpSpPr>
        <p:grpSpPr>
          <a:xfrm>
            <a:off x="6293509" y="3010620"/>
            <a:ext cx="632058" cy="1808440"/>
            <a:chOff x="6293509" y="3010620"/>
            <a:chExt cx="632058" cy="1808440"/>
          </a:xfrm>
        </p:grpSpPr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C59A8C3F-7605-7D86-0AD7-FD27F2F7204E}"/>
                </a:ext>
              </a:extLst>
            </p:cNvPr>
            <p:cNvSpPr/>
            <p:nvPr/>
          </p:nvSpPr>
          <p:spPr>
            <a:xfrm>
              <a:off x="6620052" y="3010620"/>
              <a:ext cx="305515" cy="1808440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6678C-0626-28E8-2AD0-DE68AE8F86EC}"/>
                </a:ext>
              </a:extLst>
            </p:cNvPr>
            <p:cNvSpPr txBox="1"/>
            <p:nvPr/>
          </p:nvSpPr>
          <p:spPr>
            <a:xfrm>
              <a:off x="6293509" y="3730173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96EA05-E7D9-069C-06BB-D09DBED54587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96EA05-E7D9-069C-06BB-D09DBED5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E9629-CB7B-C9C4-D922-54B3AAC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∪{1}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=4−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∪{1}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Indeed,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Why does it make sense</a:t>
                </a:r>
                <a:r>
                  <a:rPr lang="he-IL" sz="2400" b="1" dirty="0"/>
                  <a:t>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  <a:blipFill>
                <a:blip r:embed="rId3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053D02-2421-3BFA-0D17-4894E5A78C37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DB3B7-6603-2C77-8D86-C367F4D47CB2}"/>
              </a:ext>
            </a:extLst>
          </p:cNvPr>
          <p:cNvGrpSpPr/>
          <p:nvPr/>
        </p:nvGrpSpPr>
        <p:grpSpPr>
          <a:xfrm>
            <a:off x="6293509" y="3010620"/>
            <a:ext cx="632058" cy="1808440"/>
            <a:chOff x="6293509" y="3010620"/>
            <a:chExt cx="632058" cy="1808440"/>
          </a:xfrm>
        </p:grpSpPr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C59A8C3F-7605-7D86-0AD7-FD27F2F7204E}"/>
                </a:ext>
              </a:extLst>
            </p:cNvPr>
            <p:cNvSpPr/>
            <p:nvPr/>
          </p:nvSpPr>
          <p:spPr>
            <a:xfrm>
              <a:off x="6620052" y="3010620"/>
              <a:ext cx="305515" cy="1808440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6678C-0626-28E8-2AD0-DE68AE8F86EC}"/>
                </a:ext>
              </a:extLst>
            </p:cNvPr>
            <p:cNvSpPr txBox="1"/>
            <p:nvPr/>
          </p:nvSpPr>
          <p:spPr>
            <a:xfrm>
              <a:off x="6293509" y="3730173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96EA05-E7D9-069C-06BB-D09DBED54587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96EA05-E7D9-069C-06BB-D09DBED5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5C4C1-A477-D1A8-BC0B-42470102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Now, how do you solve this problem?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B94D65-0E50-DEB2-4587-80F8BD5DAD71}"/>
              </a:ext>
            </a:extLst>
          </p:cNvPr>
          <p:cNvSpPr txBox="1"/>
          <p:nvPr/>
        </p:nvSpPr>
        <p:spPr>
          <a:xfrm>
            <a:off x="8247890" y="1905506"/>
            <a:ext cx="3751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Unfortunately, submodular maximization is </a:t>
            </a:r>
            <a:r>
              <a:rPr lang="en-US" sz="2400" b="1" dirty="0"/>
              <a:t>NP-hard.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Finding the exact X isn’t easy.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So, we will see </a:t>
            </a:r>
            <a:r>
              <a:rPr lang="en-US" sz="2400" b="1" dirty="0"/>
              <a:t>approximation algorithms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20703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828" y="2697480"/>
            <a:ext cx="8848344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greedy sequential algorithm</a:t>
            </a:r>
          </a:p>
        </p:txBody>
      </p:sp>
    </p:spTree>
    <p:extLst>
      <p:ext uri="{BB962C8B-B14F-4D97-AF65-F5344CB8AC3E}">
        <p14:creationId xmlns:p14="http://schemas.microsoft.com/office/powerpoint/2010/main" val="146676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</a:t>
            </a:r>
            <a:r>
              <a:rPr lang="en-US" dirty="0"/>
              <a:t> sequential algorithm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B5689-693F-7948-BDAB-863214F1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2710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</a:t>
            </a:r>
            <a:r>
              <a:rPr lang="en-US" sz="2400" dirty="0"/>
              <a:t> greedily adds one by one the element with the largest marginal gain </a:t>
            </a:r>
            <a:r>
              <a:rPr lang="en-US" sz="2400" dirty="0" err="1"/>
              <a:t>w.r.t.</a:t>
            </a:r>
            <a:r>
              <a:rPr lang="en-US" sz="2400" dirty="0"/>
              <a:t> the current set.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8EB92F-000B-E2CC-708D-59E311433AFB}"/>
                  </a:ext>
                </a:extLst>
              </p:cNvPr>
              <p:cNvSpPr txBox="1"/>
              <p:nvPr/>
            </p:nvSpPr>
            <p:spPr>
              <a:xfrm>
                <a:off x="1024127" y="3419337"/>
                <a:ext cx="6291073" cy="24662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1.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2.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8EB92F-000B-E2CC-708D-59E31143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3419337"/>
                <a:ext cx="6291073" cy="2466253"/>
              </a:xfrm>
              <a:prstGeom prst="rect">
                <a:avLst/>
              </a:prstGeom>
              <a:blipFill>
                <a:blip r:embed="rId3"/>
                <a:stretch>
                  <a:fillRect l="-1354" b="-46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0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8214-F632-0826-CD6B-6C6EE8D1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</a:t>
            </a:r>
            <a:r>
              <a:rPr lang="en-US" sz="5400" dirty="0"/>
              <a:t> </a:t>
            </a:r>
            <a:r>
              <a:rPr lang="en-US" sz="4800" dirty="0"/>
              <a:t>2-coverage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4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AF375D-C5CB-107F-E831-E734816A5FDD}"/>
              </a:ext>
            </a:extLst>
          </p:cNvPr>
          <p:cNvSpPr/>
          <p:nvPr/>
        </p:nvSpPr>
        <p:spPr>
          <a:xfrm>
            <a:off x="3859173" y="2283391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9C9C03-A6F9-AC6D-1B83-73542993738B}"/>
              </a:ext>
            </a:extLst>
          </p:cNvPr>
          <p:cNvSpPr/>
          <p:nvPr/>
        </p:nvSpPr>
        <p:spPr>
          <a:xfrm>
            <a:off x="3859172" y="292450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94E22A-3FB7-9ADF-F7BB-1DA721C558F1}"/>
              </a:ext>
            </a:extLst>
          </p:cNvPr>
          <p:cNvSpPr/>
          <p:nvPr/>
        </p:nvSpPr>
        <p:spPr>
          <a:xfrm>
            <a:off x="3859171" y="3565621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DBCF7-DE02-9846-8F10-533AF3F6A776}"/>
              </a:ext>
            </a:extLst>
          </p:cNvPr>
          <p:cNvSpPr/>
          <p:nvPr/>
        </p:nvSpPr>
        <p:spPr>
          <a:xfrm>
            <a:off x="3859171" y="420673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5DA662-E6A9-22EF-8293-F4D47E1C8917}"/>
              </a:ext>
            </a:extLst>
          </p:cNvPr>
          <p:cNvSpPr/>
          <p:nvPr/>
        </p:nvSpPr>
        <p:spPr>
          <a:xfrm>
            <a:off x="3859170" y="4848197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933605-22D4-CFE0-592D-CDF77E18CCA2}"/>
              </a:ext>
            </a:extLst>
          </p:cNvPr>
          <p:cNvSpPr/>
          <p:nvPr/>
        </p:nvSpPr>
        <p:spPr>
          <a:xfrm>
            <a:off x="7574283" y="2283391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979B00-EFA3-DC0B-4DDD-89D2DE65676D}"/>
              </a:ext>
            </a:extLst>
          </p:cNvPr>
          <p:cNvSpPr/>
          <p:nvPr/>
        </p:nvSpPr>
        <p:spPr>
          <a:xfrm>
            <a:off x="7574282" y="292450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CFA164-3BFA-9DFA-4935-D63E6C5F3950}"/>
              </a:ext>
            </a:extLst>
          </p:cNvPr>
          <p:cNvSpPr/>
          <p:nvPr/>
        </p:nvSpPr>
        <p:spPr>
          <a:xfrm>
            <a:off x="7574281" y="3565621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11ECC1-3AE8-E4CF-83BD-9E617E6754C9}"/>
              </a:ext>
            </a:extLst>
          </p:cNvPr>
          <p:cNvSpPr/>
          <p:nvPr/>
        </p:nvSpPr>
        <p:spPr>
          <a:xfrm>
            <a:off x="7574281" y="420673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15371-04B8-0E37-C1B5-D01E380B9F33}"/>
              </a:ext>
            </a:extLst>
          </p:cNvPr>
          <p:cNvSpPr/>
          <p:nvPr/>
        </p:nvSpPr>
        <p:spPr>
          <a:xfrm>
            <a:off x="7574280" y="4848197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4A9A25-FA7A-B101-0522-EC4DEEA8004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418456" y="2546497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67F48D-23EE-FC58-101F-4E75C5C2C31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4418455" y="2546497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06A98D-32D7-587C-EEF6-40A13F13F50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4418455" y="3187612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E32EFC-5F0A-0CD8-0EDA-6C1B6B93BEE5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418455" y="3187612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966C1-5B8C-D8C3-023E-666117C793B8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418454" y="3187612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1B6185-997D-74BA-6F5D-334A5B240C27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418454" y="3828727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272A19-856E-BEF7-F423-AB2C55AEFA90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4418454" y="3828727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E0339E-4072-1FB2-AFC7-AA3B48172D5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4418453" y="2546497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3B1C55-0151-4AF4-66F5-26EBF5AFB63A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4418453" y="5111303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8EC5AD-C1D5-D7D5-55E3-C19AE009B752}"/>
              </a:ext>
            </a:extLst>
          </p:cNvPr>
          <p:cNvGrpSpPr/>
          <p:nvPr/>
        </p:nvGrpSpPr>
        <p:grpSpPr>
          <a:xfrm>
            <a:off x="3859169" y="1789453"/>
            <a:ext cx="4274393" cy="461666"/>
            <a:chOff x="7112014" y="1856608"/>
            <a:chExt cx="4274393" cy="4616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FE6842-A3AD-E1AD-A111-AB3C27DB5DFF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54F806-FB8D-5F96-73B5-676A8551C0C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5D3CF34-EAB1-34E7-663E-35A031ED5F04}"/>
              </a:ext>
            </a:extLst>
          </p:cNvPr>
          <p:cNvSpPr txBox="1"/>
          <p:nvPr/>
        </p:nvSpPr>
        <p:spPr>
          <a:xfrm>
            <a:off x="1024128" y="5504119"/>
            <a:ext cx="9195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 seems that Greedy found X which maximizes the coverage on R.</a:t>
            </a:r>
          </a:p>
          <a:p>
            <a:r>
              <a:rPr lang="en-US" sz="2400" dirty="0"/>
              <a:t>So why did I say approximation algorithms?</a:t>
            </a:r>
            <a:endParaRPr lang="en-IL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A6FB8-495C-C3B2-62C4-4616675A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EF9A6-5CCC-1A68-09B1-0A25D41B7F99}"/>
                  </a:ext>
                </a:extLst>
              </p:cNvPr>
              <p:cNvSpPr txBox="1"/>
              <p:nvPr/>
            </p:nvSpPr>
            <p:spPr>
              <a:xfrm>
                <a:off x="9554805" y="3644061"/>
                <a:ext cx="19666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EF9A6-5CCC-1A68-09B1-0A25D41B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805" y="3644061"/>
                <a:ext cx="19666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2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8214-F632-0826-CD6B-6C6EE8D1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approximation?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874BB-4BA3-27E3-0717-D1F103093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4138784" cy="4023360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What will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sz="2400" dirty="0"/>
                  <a:t> return?</a:t>
                </a:r>
              </a:p>
              <a:p>
                <a:pPr marL="310896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874BB-4BA3-27E3-0717-D1F103093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4138784" cy="4023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C65531AD-3BBA-4A6A-5CA0-7002189785E8}"/>
              </a:ext>
            </a:extLst>
          </p:cNvPr>
          <p:cNvSpPr/>
          <p:nvPr/>
        </p:nvSpPr>
        <p:spPr>
          <a:xfrm>
            <a:off x="6469807" y="257877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FA08D7-DE8A-141A-1A40-F33B73B020D1}"/>
              </a:ext>
            </a:extLst>
          </p:cNvPr>
          <p:cNvSpPr/>
          <p:nvPr/>
        </p:nvSpPr>
        <p:spPr>
          <a:xfrm>
            <a:off x="6469806" y="321988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C08CDB-EB7E-0FE7-DB2A-0CAEB22C7E06}"/>
              </a:ext>
            </a:extLst>
          </p:cNvPr>
          <p:cNvSpPr/>
          <p:nvPr/>
        </p:nvSpPr>
        <p:spPr>
          <a:xfrm>
            <a:off x="6469805" y="386100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5954E-78AA-794C-A608-B0564C77CDBE}"/>
              </a:ext>
            </a:extLst>
          </p:cNvPr>
          <p:cNvSpPr/>
          <p:nvPr/>
        </p:nvSpPr>
        <p:spPr>
          <a:xfrm>
            <a:off x="6469805" y="450211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EC6E32-ABF0-09D0-F8F0-9DAA6B6A34E4}"/>
              </a:ext>
            </a:extLst>
          </p:cNvPr>
          <p:cNvSpPr/>
          <p:nvPr/>
        </p:nvSpPr>
        <p:spPr>
          <a:xfrm>
            <a:off x="6469804" y="514357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36B5AA-E73C-0D3D-7883-47B723C62050}"/>
              </a:ext>
            </a:extLst>
          </p:cNvPr>
          <p:cNvSpPr/>
          <p:nvPr/>
        </p:nvSpPr>
        <p:spPr>
          <a:xfrm>
            <a:off x="10184917" y="257877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31A603-1CCB-E0BA-BEA9-0B8064A28BC3}"/>
              </a:ext>
            </a:extLst>
          </p:cNvPr>
          <p:cNvSpPr/>
          <p:nvPr/>
        </p:nvSpPr>
        <p:spPr>
          <a:xfrm>
            <a:off x="10184916" y="321988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CE319F-F0F4-7AF4-7A0B-586956AA7F2C}"/>
              </a:ext>
            </a:extLst>
          </p:cNvPr>
          <p:cNvSpPr/>
          <p:nvPr/>
        </p:nvSpPr>
        <p:spPr>
          <a:xfrm>
            <a:off x="10184915" y="386100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466B9E-AAC5-9A49-A081-F8AE54EAD634}"/>
              </a:ext>
            </a:extLst>
          </p:cNvPr>
          <p:cNvSpPr/>
          <p:nvPr/>
        </p:nvSpPr>
        <p:spPr>
          <a:xfrm>
            <a:off x="10184915" y="450211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7569FFC-0479-675F-C445-051A57A35993}"/>
              </a:ext>
            </a:extLst>
          </p:cNvPr>
          <p:cNvSpPr/>
          <p:nvPr/>
        </p:nvSpPr>
        <p:spPr>
          <a:xfrm>
            <a:off x="10184914" y="514357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892E05-5166-7FC3-0C28-E86E12337857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flipV="1">
            <a:off x="7029089" y="2841876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1C0AA0-0604-1B9B-1437-8F81AB224BED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7029089" y="3482991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4755C6-5A3D-5541-DA91-399E1CF6DA0D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7029089" y="3482991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91CA3B-9C02-5D1B-A1D9-7DBA5D5D4BB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7029088" y="3482991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2B90A8-0FD9-382D-0943-8E0EEDBB2272}"/>
              </a:ext>
            </a:extLst>
          </p:cNvPr>
          <p:cNvCxnSpPr>
            <a:cxnSpLocks/>
            <a:stCxn id="28" idx="6"/>
            <a:endCxn id="34" idx="2"/>
          </p:cNvCxnSpPr>
          <p:nvPr/>
        </p:nvCxnSpPr>
        <p:spPr>
          <a:xfrm>
            <a:off x="7029088" y="4124106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913660-D431-55BD-9F9C-2F8CB8265405}"/>
              </a:ext>
            </a:extLst>
          </p:cNvPr>
          <p:cNvGrpSpPr/>
          <p:nvPr/>
        </p:nvGrpSpPr>
        <p:grpSpPr>
          <a:xfrm>
            <a:off x="6469803" y="2084832"/>
            <a:ext cx="4274393" cy="461666"/>
            <a:chOff x="7112014" y="1856608"/>
            <a:chExt cx="4274393" cy="4616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AADDB1-C811-8DB2-FDB6-DBBED98C94A9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E5514D-3F12-4735-6445-B2F1A74DD0ED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6CF6D-8AFE-8D14-0882-36A780FCDBCA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7029088" y="412410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23D47D-3562-3925-B478-5AFB8434A584}"/>
              </a:ext>
            </a:extLst>
          </p:cNvPr>
          <p:cNvCxnSpPr>
            <a:stCxn id="28" idx="6"/>
            <a:endCxn id="35" idx="2"/>
          </p:cNvCxnSpPr>
          <p:nvPr/>
        </p:nvCxnSpPr>
        <p:spPr>
          <a:xfrm>
            <a:off x="7029088" y="4124106"/>
            <a:ext cx="3155826" cy="128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F0D64C-AA48-4F03-6C63-BB4DDB394215}"/>
              </a:ext>
            </a:extLst>
          </p:cNvPr>
          <p:cNvCxnSpPr>
            <a:stCxn id="29" idx="6"/>
            <a:endCxn id="35" idx="2"/>
          </p:cNvCxnSpPr>
          <p:nvPr/>
        </p:nvCxnSpPr>
        <p:spPr>
          <a:xfrm>
            <a:off x="7029088" y="4765221"/>
            <a:ext cx="3155826" cy="64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F5794D6-AC2A-DA87-1B64-CA4AAB0CC61F}"/>
              </a:ext>
            </a:extLst>
          </p:cNvPr>
          <p:cNvCxnSpPr>
            <a:cxnSpLocks/>
            <a:stCxn id="29" idx="6"/>
            <a:endCxn id="34" idx="2"/>
          </p:cNvCxnSpPr>
          <p:nvPr/>
        </p:nvCxnSpPr>
        <p:spPr>
          <a:xfrm>
            <a:off x="7029088" y="4765221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B47C365-18AC-B6E0-5326-A1F25443B199}"/>
              </a:ext>
            </a:extLst>
          </p:cNvPr>
          <p:cNvSpPr/>
          <p:nvPr/>
        </p:nvSpPr>
        <p:spPr>
          <a:xfrm>
            <a:off x="10184912" y="5784692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en-IL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4F1E37-3ACD-C0A8-6692-0BA2502B8AA6}"/>
              </a:ext>
            </a:extLst>
          </p:cNvPr>
          <p:cNvCxnSpPr>
            <a:stCxn id="29" idx="6"/>
            <a:endCxn id="56" idx="2"/>
          </p:cNvCxnSpPr>
          <p:nvPr/>
        </p:nvCxnSpPr>
        <p:spPr>
          <a:xfrm>
            <a:off x="7029088" y="4765221"/>
            <a:ext cx="3155824" cy="128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4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A1339-B282-2C29-4296-12A25BEB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8214-F632-0826-CD6B-6C6EE8D1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approximation?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874BB-4BA3-27E3-0717-D1F103093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4138784" cy="4023360"/>
              </a:xfrm>
            </p:spPr>
            <p:txBody>
              <a:bodyPr>
                <a:normAutofit fontScale="92500" lnSpcReduction="10000"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What will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sz="2400" dirty="0"/>
                  <a:t> return?</a:t>
                </a:r>
              </a:p>
              <a:p>
                <a:pPr marL="310896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What is the X that maximizes?</a:t>
                </a:r>
              </a:p>
              <a:p>
                <a:pPr marL="310896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b="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endParaRPr lang="en-US" sz="280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sz="2800" dirty="0"/>
                  <a:t> doesn’t find X that maximizes this problem</a:t>
                </a:r>
                <a:endParaRPr lang="en-US" sz="28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874BB-4BA3-27E3-0717-D1F103093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4138784" cy="4023360"/>
              </a:xfrm>
              <a:blipFill>
                <a:blip r:embed="rId3"/>
                <a:stretch>
                  <a:fillRect l="-736" b="-25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C65531AD-3BBA-4A6A-5CA0-7002189785E8}"/>
              </a:ext>
            </a:extLst>
          </p:cNvPr>
          <p:cNvSpPr/>
          <p:nvPr/>
        </p:nvSpPr>
        <p:spPr>
          <a:xfrm>
            <a:off x="6469807" y="257877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FA08D7-DE8A-141A-1A40-F33B73B020D1}"/>
              </a:ext>
            </a:extLst>
          </p:cNvPr>
          <p:cNvSpPr/>
          <p:nvPr/>
        </p:nvSpPr>
        <p:spPr>
          <a:xfrm>
            <a:off x="6469806" y="321988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C08CDB-EB7E-0FE7-DB2A-0CAEB22C7E06}"/>
              </a:ext>
            </a:extLst>
          </p:cNvPr>
          <p:cNvSpPr/>
          <p:nvPr/>
        </p:nvSpPr>
        <p:spPr>
          <a:xfrm>
            <a:off x="6469805" y="386100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5954E-78AA-794C-A608-B0564C77CDBE}"/>
              </a:ext>
            </a:extLst>
          </p:cNvPr>
          <p:cNvSpPr/>
          <p:nvPr/>
        </p:nvSpPr>
        <p:spPr>
          <a:xfrm>
            <a:off x="6469805" y="450211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EC6E32-ABF0-09D0-F8F0-9DAA6B6A34E4}"/>
              </a:ext>
            </a:extLst>
          </p:cNvPr>
          <p:cNvSpPr/>
          <p:nvPr/>
        </p:nvSpPr>
        <p:spPr>
          <a:xfrm>
            <a:off x="6469804" y="514357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36B5AA-E73C-0D3D-7883-47B723C62050}"/>
              </a:ext>
            </a:extLst>
          </p:cNvPr>
          <p:cNvSpPr/>
          <p:nvPr/>
        </p:nvSpPr>
        <p:spPr>
          <a:xfrm>
            <a:off x="10184917" y="257877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31A603-1CCB-E0BA-BEA9-0B8064A28BC3}"/>
              </a:ext>
            </a:extLst>
          </p:cNvPr>
          <p:cNvSpPr/>
          <p:nvPr/>
        </p:nvSpPr>
        <p:spPr>
          <a:xfrm>
            <a:off x="10184916" y="321988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CE319F-F0F4-7AF4-7A0B-586956AA7F2C}"/>
              </a:ext>
            </a:extLst>
          </p:cNvPr>
          <p:cNvSpPr/>
          <p:nvPr/>
        </p:nvSpPr>
        <p:spPr>
          <a:xfrm>
            <a:off x="10184915" y="386100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466B9E-AAC5-9A49-A081-F8AE54EAD634}"/>
              </a:ext>
            </a:extLst>
          </p:cNvPr>
          <p:cNvSpPr/>
          <p:nvPr/>
        </p:nvSpPr>
        <p:spPr>
          <a:xfrm>
            <a:off x="10184915" y="4502115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7569FFC-0479-675F-C445-051A57A35993}"/>
              </a:ext>
            </a:extLst>
          </p:cNvPr>
          <p:cNvSpPr/>
          <p:nvPr/>
        </p:nvSpPr>
        <p:spPr>
          <a:xfrm>
            <a:off x="10184914" y="5143576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892E05-5166-7FC3-0C28-E86E12337857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flipV="1">
            <a:off x="7029089" y="2841876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1C0AA0-0604-1B9B-1437-8F81AB224BED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7029089" y="3482991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4755C6-5A3D-5541-DA91-399E1CF6DA0D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>
            <a:off x="7029089" y="3482991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91CA3B-9C02-5D1B-A1D9-7DBA5D5D4BB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7029088" y="3482991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2B90A8-0FD9-382D-0943-8E0EEDBB2272}"/>
              </a:ext>
            </a:extLst>
          </p:cNvPr>
          <p:cNvCxnSpPr>
            <a:cxnSpLocks/>
            <a:stCxn id="28" idx="6"/>
            <a:endCxn id="34" idx="2"/>
          </p:cNvCxnSpPr>
          <p:nvPr/>
        </p:nvCxnSpPr>
        <p:spPr>
          <a:xfrm>
            <a:off x="7029088" y="4124106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913660-D431-55BD-9F9C-2F8CB8265405}"/>
              </a:ext>
            </a:extLst>
          </p:cNvPr>
          <p:cNvGrpSpPr/>
          <p:nvPr/>
        </p:nvGrpSpPr>
        <p:grpSpPr>
          <a:xfrm>
            <a:off x="6469803" y="2084832"/>
            <a:ext cx="4274393" cy="461666"/>
            <a:chOff x="7112014" y="1856608"/>
            <a:chExt cx="4274393" cy="4616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AADDB1-C811-8DB2-FDB6-DBBED98C94A9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E5514D-3F12-4735-6445-B2F1A74DD0ED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6CF6D-8AFE-8D14-0882-36A780FCDBCA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>
            <a:off x="7029088" y="412410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23D47D-3562-3925-B478-5AFB8434A584}"/>
              </a:ext>
            </a:extLst>
          </p:cNvPr>
          <p:cNvCxnSpPr>
            <a:stCxn id="28" idx="6"/>
            <a:endCxn id="35" idx="2"/>
          </p:cNvCxnSpPr>
          <p:nvPr/>
        </p:nvCxnSpPr>
        <p:spPr>
          <a:xfrm>
            <a:off x="7029088" y="4124106"/>
            <a:ext cx="3155826" cy="128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F0D64C-AA48-4F03-6C63-BB4DDB394215}"/>
              </a:ext>
            </a:extLst>
          </p:cNvPr>
          <p:cNvCxnSpPr>
            <a:stCxn id="29" idx="6"/>
            <a:endCxn id="35" idx="2"/>
          </p:cNvCxnSpPr>
          <p:nvPr/>
        </p:nvCxnSpPr>
        <p:spPr>
          <a:xfrm>
            <a:off x="7029088" y="4765221"/>
            <a:ext cx="3155826" cy="64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F5794D6-AC2A-DA87-1B64-CA4AAB0CC61F}"/>
              </a:ext>
            </a:extLst>
          </p:cNvPr>
          <p:cNvCxnSpPr>
            <a:cxnSpLocks/>
            <a:stCxn id="29" idx="6"/>
            <a:endCxn id="34" idx="2"/>
          </p:cNvCxnSpPr>
          <p:nvPr/>
        </p:nvCxnSpPr>
        <p:spPr>
          <a:xfrm>
            <a:off x="7029088" y="4765221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B47C365-18AC-B6E0-5326-A1F25443B199}"/>
              </a:ext>
            </a:extLst>
          </p:cNvPr>
          <p:cNvSpPr/>
          <p:nvPr/>
        </p:nvSpPr>
        <p:spPr>
          <a:xfrm>
            <a:off x="10184912" y="5784692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en-IL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4F1E37-3ACD-C0A8-6692-0BA2502B8AA6}"/>
              </a:ext>
            </a:extLst>
          </p:cNvPr>
          <p:cNvCxnSpPr>
            <a:stCxn id="29" idx="6"/>
            <a:endCxn id="56" idx="2"/>
          </p:cNvCxnSpPr>
          <p:nvPr/>
        </p:nvCxnSpPr>
        <p:spPr>
          <a:xfrm>
            <a:off x="7029088" y="4765221"/>
            <a:ext cx="3155824" cy="128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3C25C4-146A-8D96-6D18-75B9A1A2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4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63D-8E12-5E2C-7AAB-26B42EAF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C82E6A-EC6F-687F-D2F2-34F15B383B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dirty="0"/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approximation algo’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C82E6A-EC6F-687F-D2F2-34F15B38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35" b="-4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41834-2BD9-CA4B-97B8-C27E4FE90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To be precise: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set computed by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iteration.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err="1"/>
                  <a:t>w.l.o.g</a:t>
                </a:r>
                <a:r>
                  <a:rPr lang="en-US" sz="2400" dirty="0"/>
                  <a:t>. assume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 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  <a:endParaRPr lang="en-IL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41834-2BD9-CA4B-97B8-C27E4FE90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42" t="-12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79425-F56F-4346-7ECB-592A577AAF34}"/>
                  </a:ext>
                </a:extLst>
              </p:cNvPr>
              <p:cNvSpPr txBox="1"/>
              <p:nvPr/>
            </p:nvSpPr>
            <p:spPr>
              <a:xfrm>
                <a:off x="7546848" y="5135982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79425-F56F-4346-7ECB-592A577A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48" y="5135982"/>
                <a:ext cx="4504944" cy="1690847"/>
              </a:xfrm>
              <a:prstGeom prst="rect">
                <a:avLst/>
              </a:prstGeom>
              <a:blipFill>
                <a:blip r:embed="rId5"/>
                <a:stretch>
                  <a:fillRect l="-540" b="-35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DF8B2-DADB-600C-74E9-8E0B5ABF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8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EBF5-69D8-3C7E-8900-A7F6296D9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outline</a:t>
            </a:r>
            <a:endParaRPr lang="en-IL" sz="6000" dirty="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E7CA-AA1D-F1CD-C9E2-6D6402B9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Submodular Maximization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Greedy Sequential Algorithm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RandGreeDI MPC Algorithm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Threshold Greedy Sequential Algorithm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Sample-and-Prune Technique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Threshold MPC Algorithm</a:t>
            </a:r>
          </a:p>
          <a:p>
            <a:endParaRPr lang="en-I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0E3C4-60BA-CA31-0C3E-B4787ACC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4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E7999C-8584-3DBE-B411-353F6AE40E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E7999C-8584-3DBE-B411-353F6AE40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55301-4533-4170-95BB-08F8162E2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16" y="2276063"/>
                <a:ext cx="10945368" cy="4023360"/>
              </a:xfrm>
            </p:spPr>
            <p:txBody>
              <a:bodyPr>
                <a:noAutofit/>
              </a:bodyPr>
              <a:lstStyle/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             		 monotonicity &amp; </a:t>
                </a:r>
                <a:r>
                  <a:rPr lang="en-US" b="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submodularity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of f</a:t>
                </a:r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				     	    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multiply by -1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dirty="0">
                    <a:latin typeface="Cambria Math" panose="02040503050406030204" pitchFamily="18" charset="0"/>
                  </a:rPr>
                  <a:t>add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and moving sides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≤…≤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			    use (4) k times</a:t>
                </a:r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	                               </a:t>
                </a:r>
                <a:r>
                  <a:rPr lang="en-US" dirty="0" err="1">
                    <a:latin typeface="Cambria Math" panose="02040503050406030204" pitchFamily="18" charset="0"/>
                  </a:rPr>
                  <a:t>w.l.o.g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latin typeface="Cambria Math" panose="02040503050406030204" pitchFamily="18" charset="0"/>
                  </a:rPr>
                  <a:t>&amp;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85216" lvl="1" indent="-457200">
                  <a:lnSpc>
                    <a:spcPct val="11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                            moving sides</a:t>
                </a:r>
                <a:endParaRPr lang="en-IL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55301-4533-4170-95BB-08F8162E2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16" y="2276063"/>
                <a:ext cx="10945368" cy="4023360"/>
              </a:xfrm>
              <a:blipFill>
                <a:blip r:embed="rId4"/>
                <a:stretch>
                  <a:fillRect r="-724" b="-36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7384A-0804-B059-2F19-D7F6DF9B9028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7384A-0804-B059-2F19-D7F6DF9B9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5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0710656-DBF2-64CE-80D7-0D1106047C78}"/>
              </a:ext>
            </a:extLst>
          </p:cNvPr>
          <p:cNvSpPr/>
          <p:nvPr/>
        </p:nvSpPr>
        <p:spPr>
          <a:xfrm>
            <a:off x="11146536" y="6583680"/>
            <a:ext cx="173736" cy="109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BF203-0DE5-8357-DA83-A04114C2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E7999C-8584-3DBE-B411-353F6AE40E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E7999C-8584-3DBE-B411-353F6AE40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55301-4533-4170-95BB-08F8162E2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7644384" cy="402336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∪{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d>
                      </m:e>
                    </m:d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sz="2200" dirty="0"/>
                  <a:t>	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sz="22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200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200" b="0" dirty="0">
                    <a:solidFill>
                      <a:schemeClr val="tx1"/>
                    </a:solidFill>
                  </a:rPr>
                  <a:t>	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	  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r>
                  <a:rPr lang="en-US" sz="2200" i="1" dirty="0">
                    <a:latin typeface="Cambria Math" panose="02040503050406030204" pitchFamily="18" charset="0"/>
                  </a:rPr>
                  <a:t>	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28016" lvl="1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55301-4533-4170-95BB-08F8162E2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7644384" cy="4023360"/>
              </a:xfrm>
              <a:blipFill>
                <a:blip r:embed="rId4"/>
                <a:stretch>
                  <a:fillRect l="-1595" t="-19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47929-46A2-3BFE-5B89-433CB1F1AB90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D47929-46A2-3BFE-5B89-433CB1F1A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5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78625D-7379-6D28-D3B1-4DD2408A3F7B}"/>
              </a:ext>
            </a:extLst>
          </p:cNvPr>
          <p:cNvSpPr txBox="1"/>
          <p:nvPr/>
        </p:nvSpPr>
        <p:spPr>
          <a:xfrm>
            <a:off x="9441180" y="233028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Monotonicity of f</a:t>
            </a:r>
            <a:endParaRPr lang="en-IL" dirty="0">
              <a:latin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BF064-DDC1-9946-B859-1DEFFA777A88}"/>
              </a:ext>
            </a:extLst>
          </p:cNvPr>
          <p:cNvSpPr txBox="1"/>
          <p:nvPr/>
        </p:nvSpPr>
        <p:spPr>
          <a:xfrm>
            <a:off x="9441180" y="2731504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mbria Math" panose="02040503050406030204" pitchFamily="18" charset="0"/>
              </a:defRPr>
            </a:lvl1pPr>
          </a:lstStyle>
          <a:p>
            <a:r>
              <a:rPr lang="en-US" dirty="0"/>
              <a:t>Telescoping sum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75DCD-B1AC-70B7-9C94-22EED7817800}"/>
                  </a:ext>
                </a:extLst>
              </p:cNvPr>
              <p:cNvSpPr txBox="1"/>
              <p:nvPr/>
            </p:nvSpPr>
            <p:spPr>
              <a:xfrm>
                <a:off x="9441180" y="4337153"/>
                <a:ext cx="3410711" cy="132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Submodularity of 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 </a:t>
                </a:r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75DCD-B1AC-70B7-9C94-22EED781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80" y="4337153"/>
                <a:ext cx="3410711" cy="1325876"/>
              </a:xfrm>
              <a:prstGeom prst="rect">
                <a:avLst/>
              </a:prstGeom>
              <a:blipFill>
                <a:blip r:embed="rId6"/>
                <a:stretch>
                  <a:fillRect l="-1610" t="-2752" b="-36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E0ECF-8D65-2A3B-2118-9023A754CC72}"/>
                  </a:ext>
                </a:extLst>
              </p:cNvPr>
              <p:cNvSpPr txBox="1"/>
              <p:nvPr/>
            </p:nvSpPr>
            <p:spPr>
              <a:xfrm>
                <a:off x="9441180" y="5864197"/>
                <a:ext cx="26380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maximizing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E0ECF-8D65-2A3B-2118-9023A754C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80" y="5864197"/>
                <a:ext cx="2638044" cy="923330"/>
              </a:xfrm>
              <a:prstGeom prst="rect">
                <a:avLst/>
              </a:prstGeom>
              <a:blipFill>
                <a:blip r:embed="rId7"/>
                <a:stretch>
                  <a:fillRect l="-2079" t="-4636" b="-529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B876B0B-8C39-B7E1-5524-B0B070895A3B}"/>
              </a:ext>
            </a:extLst>
          </p:cNvPr>
          <p:cNvSpPr/>
          <p:nvPr/>
        </p:nvSpPr>
        <p:spPr>
          <a:xfrm>
            <a:off x="11498580" y="6649666"/>
            <a:ext cx="173736" cy="109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75CF1-2158-B6E9-0492-F70E3484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greedy</a:t>
            </a:r>
            <a:r>
              <a:rPr lang="en-US" dirty="0"/>
              <a:t> sequential algorithm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Greedy</a:t>
                </a:r>
                <a:r>
                  <a:rPr lang="en-US" sz="2400" dirty="0"/>
                  <a:t> greedily adds one by one the element with the largest marginal gain </a:t>
                </a:r>
                <a:r>
                  <a:rPr lang="en-US" sz="2400" dirty="0" err="1"/>
                  <a:t>w.r.t.</a:t>
                </a:r>
                <a:r>
                  <a:rPr lang="en-US" sz="2400" dirty="0"/>
                  <a:t> the current set.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approximation.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𝑛𝑘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Space complexity: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  <a:blipFill>
                <a:blip r:embed="rId3"/>
                <a:stretch>
                  <a:fillRect l="-1379" r="-12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44CE81-58DC-DF2D-8E69-652E5EA1F6DB}"/>
                  </a:ext>
                </a:extLst>
              </p:cNvPr>
              <p:cNvSpPr txBox="1"/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1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100" b="0" dirty="0"/>
              </a:p>
              <a:p>
                <a:pPr marL="800100" lvl="1" indent="-3429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44CE81-58DC-DF2D-8E69-652E5EA1F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0" y="98606"/>
                <a:ext cx="4504944" cy="1690847"/>
              </a:xfrm>
              <a:prstGeom prst="rect">
                <a:avLst/>
              </a:prstGeom>
              <a:blipFill>
                <a:blip r:embed="rId4"/>
                <a:stretch>
                  <a:fillRect l="-675" b="-32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80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97480"/>
            <a:ext cx="7772400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RandGreeDI</a:t>
            </a:r>
            <a:r>
              <a:rPr lang="en-US" dirty="0">
                <a:solidFill>
                  <a:schemeClr val="bg1"/>
                </a:solidFill>
              </a:rPr>
              <a:t> MPC Algorithm</a:t>
            </a:r>
          </a:p>
        </p:txBody>
      </p:sp>
    </p:spTree>
    <p:extLst>
      <p:ext uri="{BB962C8B-B14F-4D97-AF65-F5344CB8AC3E}">
        <p14:creationId xmlns:p14="http://schemas.microsoft.com/office/powerpoint/2010/main" val="3451098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CE622D-6704-1ED9-2869-3BDA150FEA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9530804"/>
                  </p:ext>
                </p:extLst>
              </p:nvPr>
            </p:nvGraphicFramePr>
            <p:xfrm>
              <a:off x="1023938" y="2286000"/>
              <a:ext cx="9720261" cy="238753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54529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3336965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4028767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Greedy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/>
                            <a:t>RandGreeDI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Approximation Factor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MPC Rounds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Sequential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Memory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func>
                                  <m:func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200" b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200" b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>
                                          <m:f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200" b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200" b="0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CE622D-6704-1ED9-2869-3BDA150FEA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9530804"/>
                  </p:ext>
                </p:extLst>
              </p:nvPr>
            </p:nvGraphicFramePr>
            <p:xfrm>
              <a:off x="1023938" y="2286000"/>
              <a:ext cx="9720261" cy="238753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54529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3336965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4028767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/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Greedy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/>
                            <a:t>RandGreeDI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8448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Approximation Factor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803" t="-55396" r="-120985" b="-1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604" t="-55396" r="-303" b="-133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MPC Rounds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Sequential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1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6892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Memory</a:t>
                          </a:r>
                          <a:endParaRPr lang="en-IL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803" t="-253097" r="-120985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604" t="-253097" r="-303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3DCDC5-8BC1-8B77-74C0-97E9B71010DF}"/>
              </a:ext>
            </a:extLst>
          </p:cNvPr>
          <p:cNvSpPr txBox="1"/>
          <p:nvPr/>
        </p:nvSpPr>
        <p:spPr>
          <a:xfrm>
            <a:off x="1641198" y="5125909"/>
            <a:ext cx="8642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We are giving up approximation to use less memory on each machine!</a:t>
            </a:r>
            <a:endParaRPr kumimoji="0" lang="en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F594F-755B-AEE6-AD4F-0FC7EC5F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4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DCDC5-8BC1-8B77-74C0-97E9B71010DF}"/>
              </a:ext>
            </a:extLst>
          </p:cNvPr>
          <p:cNvSpPr txBox="1"/>
          <p:nvPr/>
        </p:nvSpPr>
        <p:spPr>
          <a:xfrm>
            <a:off x="1024128" y="5176607"/>
            <a:ext cx="864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Goal: find a subgroup X of size k that maximizes f.  </a:t>
            </a:r>
            <a:endParaRPr kumimoji="0" lang="en-I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FA6AA60-4815-EF57-6462-E83862FA0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/>
                  <a:t>Our settings:</a:t>
                </a:r>
              </a:p>
              <a:p>
                <a:r>
                  <a:rPr lang="en-US" sz="2400" dirty="0"/>
                  <a:t>m – number of machines.</a:t>
                </a:r>
              </a:p>
              <a:p>
                <a:r>
                  <a:rPr lang="en-US" sz="2400" dirty="0"/>
                  <a:t>S – memory on each machine,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U – a set of n elements.</a:t>
                </a:r>
              </a:p>
              <a:p>
                <a:r>
                  <a:rPr lang="en-US" sz="2400" dirty="0"/>
                  <a:t>f – a monotone submodular function.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FA6AA60-4815-EF57-6462-E83862FA0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blipFill>
                <a:blip r:embed="rId2"/>
                <a:stretch>
                  <a:fillRect l="-502" t="-3431" b="-105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5A774-B8D2-40F8-D79D-B7742389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AD46B3-E26A-62A5-D65B-798FFC9CA622}"/>
              </a:ext>
            </a:extLst>
          </p:cNvPr>
          <p:cNvGrpSpPr/>
          <p:nvPr/>
        </p:nvGrpSpPr>
        <p:grpSpPr>
          <a:xfrm>
            <a:off x="1374753" y="1990182"/>
            <a:ext cx="9442494" cy="870124"/>
            <a:chOff x="1374753" y="1990182"/>
            <a:chExt cx="9442494" cy="8701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F6E5E9-5DF7-CE33-F98A-88A69011A4E7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87" name="Smiley Face 86">
                <a:extLst>
                  <a:ext uri="{FF2B5EF4-FFF2-40B4-BE49-F238E27FC236}">
                    <a16:creationId xmlns:a16="http://schemas.microsoft.com/office/drawing/2014/main" id="{958CAC90-79E8-2005-A9EE-1C4BB33F1A0D}"/>
                  </a:ext>
                </a:extLst>
              </p:cNvPr>
              <p:cNvSpPr/>
              <p:nvPr/>
            </p:nvSpPr>
            <p:spPr>
              <a:xfrm>
                <a:off x="1210858" y="2235800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88" name="Smiley Face 87">
                <a:extLst>
                  <a:ext uri="{FF2B5EF4-FFF2-40B4-BE49-F238E27FC236}">
                    <a16:creationId xmlns:a16="http://schemas.microsoft.com/office/drawing/2014/main" id="{5E52E1EE-059C-92FB-C72B-9CAB7D007F3F}"/>
                  </a:ext>
                </a:extLst>
              </p:cNvPr>
              <p:cNvSpPr/>
              <p:nvPr/>
            </p:nvSpPr>
            <p:spPr>
              <a:xfrm>
                <a:off x="1834896" y="2235799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89" name="Smiley Face 88">
                <a:extLst>
                  <a:ext uri="{FF2B5EF4-FFF2-40B4-BE49-F238E27FC236}">
                    <a16:creationId xmlns:a16="http://schemas.microsoft.com/office/drawing/2014/main" id="{F3260B59-960A-9C65-EA18-0870E5A79EAF}"/>
                  </a:ext>
                </a:extLst>
              </p:cNvPr>
              <p:cNvSpPr/>
              <p:nvPr/>
            </p:nvSpPr>
            <p:spPr>
              <a:xfrm>
                <a:off x="2458934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0" name="Smiley Face 89">
                <a:extLst>
                  <a:ext uri="{FF2B5EF4-FFF2-40B4-BE49-F238E27FC236}">
                    <a16:creationId xmlns:a16="http://schemas.microsoft.com/office/drawing/2014/main" id="{E1BCDDC2-8ABA-B532-304C-D71D8ECC6ABE}"/>
                  </a:ext>
                </a:extLst>
              </p:cNvPr>
              <p:cNvSpPr/>
              <p:nvPr/>
            </p:nvSpPr>
            <p:spPr>
              <a:xfrm>
                <a:off x="3082972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1" name="Smiley Face 90">
                <a:extLst>
                  <a:ext uri="{FF2B5EF4-FFF2-40B4-BE49-F238E27FC236}">
                    <a16:creationId xmlns:a16="http://schemas.microsoft.com/office/drawing/2014/main" id="{CC367F79-7053-6366-5F69-83E0BCD3FD64}"/>
                  </a:ext>
                </a:extLst>
              </p:cNvPr>
              <p:cNvSpPr/>
              <p:nvPr/>
            </p:nvSpPr>
            <p:spPr>
              <a:xfrm>
                <a:off x="3707010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2" name="Smiley Face 91">
                <a:extLst>
                  <a:ext uri="{FF2B5EF4-FFF2-40B4-BE49-F238E27FC236}">
                    <a16:creationId xmlns:a16="http://schemas.microsoft.com/office/drawing/2014/main" id="{F6852F7B-C808-EE06-2579-9E51C7C7D713}"/>
                  </a:ext>
                </a:extLst>
              </p:cNvPr>
              <p:cNvSpPr/>
              <p:nvPr/>
            </p:nvSpPr>
            <p:spPr>
              <a:xfrm>
                <a:off x="4331048" y="2235797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3" name="Smiley Face 92">
                <a:extLst>
                  <a:ext uri="{FF2B5EF4-FFF2-40B4-BE49-F238E27FC236}">
                    <a16:creationId xmlns:a16="http://schemas.microsoft.com/office/drawing/2014/main" id="{10D009DC-6CA5-2DAD-3021-FE4EB9B32CC6}"/>
                  </a:ext>
                </a:extLst>
              </p:cNvPr>
              <p:cNvSpPr/>
              <p:nvPr/>
            </p:nvSpPr>
            <p:spPr>
              <a:xfrm>
                <a:off x="4955086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4" name="Smiley Face 93">
                <a:extLst>
                  <a:ext uri="{FF2B5EF4-FFF2-40B4-BE49-F238E27FC236}">
                    <a16:creationId xmlns:a16="http://schemas.microsoft.com/office/drawing/2014/main" id="{574346AF-8F42-BB31-C095-1F270D56915C}"/>
                  </a:ext>
                </a:extLst>
              </p:cNvPr>
              <p:cNvSpPr/>
              <p:nvPr/>
            </p:nvSpPr>
            <p:spPr>
              <a:xfrm>
                <a:off x="5579124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5" name="Smiley Face 94">
                <a:extLst>
                  <a:ext uri="{FF2B5EF4-FFF2-40B4-BE49-F238E27FC236}">
                    <a16:creationId xmlns:a16="http://schemas.microsoft.com/office/drawing/2014/main" id="{77EB614C-5D61-A16A-F0E1-B3246D4FEF77}"/>
                  </a:ext>
                </a:extLst>
              </p:cNvPr>
              <p:cNvSpPr/>
              <p:nvPr/>
            </p:nvSpPr>
            <p:spPr>
              <a:xfrm>
                <a:off x="6203162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6" name="Smiley Face 95">
                <a:extLst>
                  <a:ext uri="{FF2B5EF4-FFF2-40B4-BE49-F238E27FC236}">
                    <a16:creationId xmlns:a16="http://schemas.microsoft.com/office/drawing/2014/main" id="{8EF5562C-C41C-2CAD-94F4-6A31D8615ED1}"/>
                  </a:ext>
                </a:extLst>
              </p:cNvPr>
              <p:cNvSpPr/>
              <p:nvPr/>
            </p:nvSpPr>
            <p:spPr>
              <a:xfrm>
                <a:off x="6827200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7" name="Smiley Face 96">
                <a:extLst>
                  <a:ext uri="{FF2B5EF4-FFF2-40B4-BE49-F238E27FC236}">
                    <a16:creationId xmlns:a16="http://schemas.microsoft.com/office/drawing/2014/main" id="{9E4194BA-FBFF-235B-D812-33C1960F4A37}"/>
                  </a:ext>
                </a:extLst>
              </p:cNvPr>
              <p:cNvSpPr/>
              <p:nvPr/>
            </p:nvSpPr>
            <p:spPr>
              <a:xfrm>
                <a:off x="7451238" y="2235795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8" name="Smiley Face 97">
                <a:extLst>
                  <a:ext uri="{FF2B5EF4-FFF2-40B4-BE49-F238E27FC236}">
                    <a16:creationId xmlns:a16="http://schemas.microsoft.com/office/drawing/2014/main" id="{F63B7778-642F-5104-C825-DAD99511FCBA}"/>
                  </a:ext>
                </a:extLst>
              </p:cNvPr>
              <p:cNvSpPr/>
              <p:nvPr/>
            </p:nvSpPr>
            <p:spPr>
              <a:xfrm>
                <a:off x="8075276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9" name="Smiley Face 98">
                <a:extLst>
                  <a:ext uri="{FF2B5EF4-FFF2-40B4-BE49-F238E27FC236}">
                    <a16:creationId xmlns:a16="http://schemas.microsoft.com/office/drawing/2014/main" id="{2B171B0E-E62C-82DE-7336-17379D837E89}"/>
                  </a:ext>
                </a:extLst>
              </p:cNvPr>
              <p:cNvSpPr/>
              <p:nvPr/>
            </p:nvSpPr>
            <p:spPr>
              <a:xfrm>
                <a:off x="8699314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C33EE6C-EBEA-B3CC-420F-1425B990720E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C195186-0355-2273-5DB2-6B6A230A7F42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86" name="Smiley Face 85">
              <a:extLst>
                <a:ext uri="{FF2B5EF4-FFF2-40B4-BE49-F238E27FC236}">
                  <a16:creationId xmlns:a16="http://schemas.microsoft.com/office/drawing/2014/main" id="{41697F77-18D3-8303-23C7-ADE435CE48A0}"/>
                </a:ext>
              </a:extLst>
            </p:cNvPr>
            <p:cNvSpPr/>
            <p:nvPr/>
          </p:nvSpPr>
          <p:spPr>
            <a:xfrm>
              <a:off x="10211082" y="2185701"/>
              <a:ext cx="471638" cy="481263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0944691-5DA6-C1A0-F09E-75398D63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5" b="82805"/>
          <a:stretch/>
        </p:blipFill>
        <p:spPr>
          <a:xfrm>
            <a:off x="1627267" y="5749113"/>
            <a:ext cx="9116933" cy="52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D638A-50A6-176D-4F7F-ADFC27A7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70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7C3B3A-E8D8-962C-EDEF-5A47A6869AD6}"/>
              </a:ext>
            </a:extLst>
          </p:cNvPr>
          <p:cNvCxnSpPr>
            <a:cxnSpLocks/>
            <a:stCxn id="21" idx="2"/>
            <a:endCxn id="37" idx="0"/>
          </p:cNvCxnSpPr>
          <p:nvPr/>
        </p:nvCxnSpPr>
        <p:spPr>
          <a:xfrm flipH="1">
            <a:off x="1393097" y="2860306"/>
            <a:ext cx="4970566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0CF491-9D1C-9ECE-E305-CDBB2B617F24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3774539" y="2860306"/>
            <a:ext cx="2589124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40B1FD-1ADA-A455-F91F-AEF89DE6C3C5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>
          <a:xfrm flipH="1">
            <a:off x="5873079" y="2860306"/>
            <a:ext cx="490584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BC0B61-77C2-DB86-D42D-FA93305BDF98}"/>
              </a:ext>
            </a:extLst>
          </p:cNvPr>
          <p:cNvCxnSpPr>
            <a:cxnSpLocks/>
            <a:stCxn id="21" idx="2"/>
            <a:endCxn id="40" idx="0"/>
          </p:cNvCxnSpPr>
          <p:nvPr/>
        </p:nvCxnSpPr>
        <p:spPr>
          <a:xfrm>
            <a:off x="6363663" y="2860306"/>
            <a:ext cx="1597286" cy="72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1B9B36-AFAB-9114-2357-BC2B53C111D0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6363663" y="2860306"/>
            <a:ext cx="4279793" cy="72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276692-1664-E275-1B7A-7A90D770BB3D}"/>
              </a:ext>
            </a:extLst>
          </p:cNvPr>
          <p:cNvGrpSpPr/>
          <p:nvPr/>
        </p:nvGrpSpPr>
        <p:grpSpPr>
          <a:xfrm>
            <a:off x="327259" y="3561347"/>
            <a:ext cx="2131675" cy="1496533"/>
            <a:chOff x="327259" y="3561347"/>
            <a:chExt cx="2131675" cy="1496533"/>
          </a:xfrm>
        </p:grpSpPr>
        <p:sp>
          <p:nvSpPr>
            <p:cNvPr id="23" name="Smiley Face 22">
              <a:extLst>
                <a:ext uri="{FF2B5EF4-FFF2-40B4-BE49-F238E27FC236}">
                  <a16:creationId xmlns:a16="http://schemas.microsoft.com/office/drawing/2014/main" id="{A787716D-6101-E2FC-E7DE-6AE07F54AC29}"/>
                </a:ext>
              </a:extLst>
            </p:cNvPr>
            <p:cNvSpPr/>
            <p:nvPr/>
          </p:nvSpPr>
          <p:spPr>
            <a:xfrm>
              <a:off x="503401" y="3783007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5ABCF2CF-B76F-F8ED-612F-3C654A910134}"/>
                </a:ext>
              </a:extLst>
            </p:cNvPr>
            <p:cNvSpPr/>
            <p:nvPr/>
          </p:nvSpPr>
          <p:spPr>
            <a:xfrm>
              <a:off x="1127439" y="3783006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5" name="Smiley Face 24">
              <a:extLst>
                <a:ext uri="{FF2B5EF4-FFF2-40B4-BE49-F238E27FC236}">
                  <a16:creationId xmlns:a16="http://schemas.microsoft.com/office/drawing/2014/main" id="{334EDAAB-BBEF-06E5-C91D-AD1A9583A682}"/>
                </a:ext>
              </a:extLst>
            </p:cNvPr>
            <p:cNvSpPr/>
            <p:nvPr/>
          </p:nvSpPr>
          <p:spPr>
            <a:xfrm>
              <a:off x="1751477" y="3783005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F5D224-3494-C3ED-1592-E6CB47B330A4}"/>
                </a:ext>
              </a:extLst>
            </p:cNvPr>
            <p:cNvSpPr/>
            <p:nvPr/>
          </p:nvSpPr>
          <p:spPr>
            <a:xfrm>
              <a:off x="327259" y="3561347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E941A4-2051-0AC8-5D8E-3A1B76F78CD5}"/>
                    </a:ext>
                  </a:extLst>
                </p:cNvPr>
                <p:cNvSpPr txBox="1"/>
                <p:nvPr/>
              </p:nvSpPr>
              <p:spPr>
                <a:xfrm>
                  <a:off x="1127439" y="447310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E941A4-2051-0AC8-5D8E-3A1B76F7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39" y="4473105"/>
                  <a:ext cx="76039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09937A8-86A0-05EA-37A4-391EE2507D62}"/>
              </a:ext>
            </a:extLst>
          </p:cNvPr>
          <p:cNvGrpSpPr/>
          <p:nvPr/>
        </p:nvGrpSpPr>
        <p:grpSpPr>
          <a:xfrm>
            <a:off x="2926401" y="3561347"/>
            <a:ext cx="1696275" cy="1534399"/>
            <a:chOff x="2926401" y="3561347"/>
            <a:chExt cx="1696275" cy="1534399"/>
          </a:xfrm>
        </p:grpSpPr>
        <p:sp>
          <p:nvSpPr>
            <p:cNvPr id="27" name="Smiley Face 26">
              <a:extLst>
                <a:ext uri="{FF2B5EF4-FFF2-40B4-BE49-F238E27FC236}">
                  <a16:creationId xmlns:a16="http://schemas.microsoft.com/office/drawing/2014/main" id="{AAA59E4E-92D5-0080-F545-FBA658A050BC}"/>
                </a:ext>
              </a:extLst>
            </p:cNvPr>
            <p:cNvSpPr/>
            <p:nvPr/>
          </p:nvSpPr>
          <p:spPr>
            <a:xfrm>
              <a:off x="3235372" y="3824627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8" name="Smiley Face 27">
              <a:extLst>
                <a:ext uri="{FF2B5EF4-FFF2-40B4-BE49-F238E27FC236}">
                  <a16:creationId xmlns:a16="http://schemas.microsoft.com/office/drawing/2014/main" id="{DBD48ACE-15C3-042B-FAFE-A99C6E62A5A8}"/>
                </a:ext>
              </a:extLst>
            </p:cNvPr>
            <p:cNvSpPr/>
            <p:nvPr/>
          </p:nvSpPr>
          <p:spPr>
            <a:xfrm>
              <a:off x="3859410" y="3824626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10BDB-D202-2BBD-2DAF-FC0502A189C0}"/>
                </a:ext>
              </a:extLst>
            </p:cNvPr>
            <p:cNvSpPr/>
            <p:nvPr/>
          </p:nvSpPr>
          <p:spPr>
            <a:xfrm>
              <a:off x="2926401" y="3561347"/>
              <a:ext cx="1696275" cy="9496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45C5990-9F4D-77C5-57AF-F07666C23545}"/>
                    </a:ext>
                  </a:extLst>
                </p:cNvPr>
                <p:cNvSpPr txBox="1"/>
                <p:nvPr/>
              </p:nvSpPr>
              <p:spPr>
                <a:xfrm>
                  <a:off x="3570693" y="4510971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45C5990-9F4D-77C5-57AF-F07666C23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93" y="4510971"/>
                  <a:ext cx="7603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0D8242-92EB-3DCE-D30F-84928851ACE4}"/>
              </a:ext>
            </a:extLst>
          </p:cNvPr>
          <p:cNvGrpSpPr/>
          <p:nvPr/>
        </p:nvGrpSpPr>
        <p:grpSpPr>
          <a:xfrm>
            <a:off x="6895111" y="3586182"/>
            <a:ext cx="2131675" cy="1515142"/>
            <a:chOff x="6468819" y="3545374"/>
            <a:chExt cx="2131675" cy="1515142"/>
          </a:xfrm>
        </p:grpSpPr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FF769053-2B68-F792-74F6-E562FA693BA7}"/>
                </a:ext>
              </a:extLst>
            </p:cNvPr>
            <p:cNvSpPr/>
            <p:nvPr/>
          </p:nvSpPr>
          <p:spPr>
            <a:xfrm>
              <a:off x="6674800" y="3824625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1" name="Smiley Face 30">
              <a:extLst>
                <a:ext uri="{FF2B5EF4-FFF2-40B4-BE49-F238E27FC236}">
                  <a16:creationId xmlns:a16="http://schemas.microsoft.com/office/drawing/2014/main" id="{86C4DE44-FA4F-4ADE-D5C7-10E3BB614DA2}"/>
                </a:ext>
              </a:extLst>
            </p:cNvPr>
            <p:cNvSpPr/>
            <p:nvPr/>
          </p:nvSpPr>
          <p:spPr>
            <a:xfrm>
              <a:off x="7298838" y="3824624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2" name="Smiley Face 31">
              <a:extLst>
                <a:ext uri="{FF2B5EF4-FFF2-40B4-BE49-F238E27FC236}">
                  <a16:creationId xmlns:a16="http://schemas.microsoft.com/office/drawing/2014/main" id="{DF61010C-D87F-A014-239C-35832BB88349}"/>
                </a:ext>
              </a:extLst>
            </p:cNvPr>
            <p:cNvSpPr/>
            <p:nvPr/>
          </p:nvSpPr>
          <p:spPr>
            <a:xfrm>
              <a:off x="7922876" y="3824623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EC6E65-5B07-2352-EC21-7BB76F8DF956}"/>
                </a:ext>
              </a:extLst>
            </p:cNvPr>
            <p:cNvSpPr/>
            <p:nvPr/>
          </p:nvSpPr>
          <p:spPr>
            <a:xfrm>
              <a:off x="6468819" y="3545374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ED1765B-FC0A-A200-45A3-B46AA94332B2}"/>
                    </a:ext>
                  </a:extLst>
                </p:cNvPr>
                <p:cNvSpPr txBox="1"/>
                <p:nvPr/>
              </p:nvSpPr>
              <p:spPr>
                <a:xfrm>
                  <a:off x="7165473" y="4475741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ED1765B-FC0A-A200-45A3-B46AA9433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473" y="4475741"/>
                  <a:ext cx="76039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3005C0E-19EF-7117-0134-078C7A2D8FCF}"/>
              </a:ext>
            </a:extLst>
          </p:cNvPr>
          <p:cNvGrpSpPr/>
          <p:nvPr/>
        </p:nvGrpSpPr>
        <p:grpSpPr>
          <a:xfrm>
            <a:off x="9265599" y="3580309"/>
            <a:ext cx="2755713" cy="1515437"/>
            <a:chOff x="8932886" y="3542442"/>
            <a:chExt cx="2755713" cy="1515437"/>
          </a:xfrm>
        </p:grpSpPr>
        <p:sp>
          <p:nvSpPr>
            <p:cNvPr id="33" name="Smiley Face 32">
              <a:extLst>
                <a:ext uri="{FF2B5EF4-FFF2-40B4-BE49-F238E27FC236}">
                  <a16:creationId xmlns:a16="http://schemas.microsoft.com/office/drawing/2014/main" id="{E3DC2ED8-6613-042D-CB45-85FD24C70D4D}"/>
                </a:ext>
              </a:extLst>
            </p:cNvPr>
            <p:cNvSpPr/>
            <p:nvPr/>
          </p:nvSpPr>
          <p:spPr>
            <a:xfrm>
              <a:off x="9170952" y="3824625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4" name="Smiley Face 33">
              <a:extLst>
                <a:ext uri="{FF2B5EF4-FFF2-40B4-BE49-F238E27FC236}">
                  <a16:creationId xmlns:a16="http://schemas.microsoft.com/office/drawing/2014/main" id="{E8E586DD-8694-B721-43E0-D3635B4433C2}"/>
                </a:ext>
              </a:extLst>
            </p:cNvPr>
            <p:cNvSpPr/>
            <p:nvPr/>
          </p:nvSpPr>
          <p:spPr>
            <a:xfrm>
              <a:off x="9794990" y="3824624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5" name="Smiley Face 34">
              <a:extLst>
                <a:ext uri="{FF2B5EF4-FFF2-40B4-BE49-F238E27FC236}">
                  <a16:creationId xmlns:a16="http://schemas.microsoft.com/office/drawing/2014/main" id="{C86F64C8-5BC7-ADF4-5FE6-7808F1D47F52}"/>
                </a:ext>
              </a:extLst>
            </p:cNvPr>
            <p:cNvSpPr/>
            <p:nvPr/>
          </p:nvSpPr>
          <p:spPr>
            <a:xfrm>
              <a:off x="10419028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6" name="Smiley Face 35">
              <a:extLst>
                <a:ext uri="{FF2B5EF4-FFF2-40B4-BE49-F238E27FC236}">
                  <a16:creationId xmlns:a16="http://schemas.microsoft.com/office/drawing/2014/main" id="{2F43BF1E-20D0-5392-91B2-3DF303883477}"/>
                </a:ext>
              </a:extLst>
            </p:cNvPr>
            <p:cNvSpPr/>
            <p:nvPr/>
          </p:nvSpPr>
          <p:spPr>
            <a:xfrm>
              <a:off x="11043066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4002FF-55F1-96ED-A96D-355C2A8171A3}"/>
                </a:ext>
              </a:extLst>
            </p:cNvPr>
            <p:cNvSpPr/>
            <p:nvPr/>
          </p:nvSpPr>
          <p:spPr>
            <a:xfrm>
              <a:off x="8932886" y="3542442"/>
              <a:ext cx="275571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A6028F3-5B89-226B-E048-8719497A7CB4}"/>
                    </a:ext>
                  </a:extLst>
                </p:cNvPr>
                <p:cNvSpPr txBox="1"/>
                <p:nvPr/>
              </p:nvSpPr>
              <p:spPr>
                <a:xfrm>
                  <a:off x="9886430" y="4473104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A6028F3-5B89-226B-E048-8719497A7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430" y="4473104"/>
                  <a:ext cx="760395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B2A6F9F-A6BE-F3B4-7423-08C2A3773F5F}"/>
              </a:ext>
            </a:extLst>
          </p:cNvPr>
          <p:cNvSpPr txBox="1"/>
          <p:nvPr/>
        </p:nvSpPr>
        <p:spPr>
          <a:xfrm>
            <a:off x="4802686" y="2844933"/>
            <a:ext cx="259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D(m)</a:t>
            </a:r>
            <a:endParaRPr kumimoji="0" lang="en-I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871FD-C169-506A-CFD0-15FC10EFA6B6}"/>
              </a:ext>
            </a:extLst>
          </p:cNvPr>
          <p:cNvGrpSpPr/>
          <p:nvPr/>
        </p:nvGrpSpPr>
        <p:grpSpPr>
          <a:xfrm>
            <a:off x="5024942" y="3561347"/>
            <a:ext cx="1696274" cy="1550372"/>
            <a:chOff x="5024942" y="3561347"/>
            <a:chExt cx="1696274" cy="155037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E868CEE-0816-EF48-AC25-1B3BA848110D}"/>
                </a:ext>
              </a:extLst>
            </p:cNvPr>
            <p:cNvGrpSpPr/>
            <p:nvPr/>
          </p:nvGrpSpPr>
          <p:grpSpPr>
            <a:xfrm>
              <a:off x="5024942" y="3561347"/>
              <a:ext cx="1696274" cy="1550372"/>
              <a:chOff x="5054373" y="3561347"/>
              <a:chExt cx="1696274" cy="1550372"/>
            </a:xfrm>
          </p:grpSpPr>
          <p:sp>
            <p:nvSpPr>
              <p:cNvPr id="29" name="Smiley Face 28">
                <a:extLst>
                  <a:ext uri="{FF2B5EF4-FFF2-40B4-BE49-F238E27FC236}">
                    <a16:creationId xmlns:a16="http://schemas.microsoft.com/office/drawing/2014/main" id="{1D213376-F038-0310-094A-B6ABDD8FB10C}"/>
                  </a:ext>
                </a:extLst>
              </p:cNvPr>
              <p:cNvSpPr/>
              <p:nvPr/>
            </p:nvSpPr>
            <p:spPr>
              <a:xfrm>
                <a:off x="5343305" y="3824625"/>
                <a:ext cx="471638" cy="481263"/>
              </a:xfrm>
              <a:prstGeom prst="smileyFace">
                <a:avLst/>
              </a:prstGeom>
              <a:solidFill>
                <a:srgbClr val="E59A7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954522-6F21-E87B-FE85-B4A35C6BD8CD}"/>
                  </a:ext>
                </a:extLst>
              </p:cNvPr>
              <p:cNvSpPr/>
              <p:nvPr/>
            </p:nvSpPr>
            <p:spPr>
              <a:xfrm>
                <a:off x="5054373" y="3561347"/>
                <a:ext cx="1696274" cy="9496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A6E95CE-05FF-10FD-6BA4-4134710B3884}"/>
                      </a:ext>
                    </a:extLst>
                  </p:cNvPr>
                  <p:cNvSpPr txBox="1"/>
                  <p:nvPr/>
                </p:nvSpPr>
                <p:spPr>
                  <a:xfrm>
                    <a:off x="5528856" y="4526944"/>
                    <a:ext cx="7603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IL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w Cen MT" panose="020B0602020104020603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A6E95CE-05FF-10FD-6BA4-4134710B38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8856" y="4526944"/>
                    <a:ext cx="760395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Smiley Face 3">
              <a:extLst>
                <a:ext uri="{FF2B5EF4-FFF2-40B4-BE49-F238E27FC236}">
                  <a16:creationId xmlns:a16="http://schemas.microsoft.com/office/drawing/2014/main" id="{B0F28CC4-5603-2157-4D5E-A627D750EC8D}"/>
                </a:ext>
              </a:extLst>
            </p:cNvPr>
            <p:cNvSpPr/>
            <p:nvPr/>
          </p:nvSpPr>
          <p:spPr>
            <a:xfrm>
              <a:off x="5935527" y="3830888"/>
              <a:ext cx="471638" cy="481263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2BC34A-A6D7-65E7-591F-D9E5823C5A2B}"/>
              </a:ext>
            </a:extLst>
          </p:cNvPr>
          <p:cNvGrpSpPr/>
          <p:nvPr/>
        </p:nvGrpSpPr>
        <p:grpSpPr>
          <a:xfrm>
            <a:off x="1374753" y="1990182"/>
            <a:ext cx="9442494" cy="870124"/>
            <a:chOff x="1374753" y="1990182"/>
            <a:chExt cx="9442494" cy="8701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15AF61-49E8-C727-ADBC-E5E54EFAD2B0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7" name="Smiley Face 6">
                <a:extLst>
                  <a:ext uri="{FF2B5EF4-FFF2-40B4-BE49-F238E27FC236}">
                    <a16:creationId xmlns:a16="http://schemas.microsoft.com/office/drawing/2014/main" id="{F71B3C5F-48A6-5FCA-2511-5D7050B7561E}"/>
                  </a:ext>
                </a:extLst>
              </p:cNvPr>
              <p:cNvSpPr/>
              <p:nvPr/>
            </p:nvSpPr>
            <p:spPr>
              <a:xfrm>
                <a:off x="1210858" y="2235800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8" name="Smiley Face 7">
                <a:extLst>
                  <a:ext uri="{FF2B5EF4-FFF2-40B4-BE49-F238E27FC236}">
                    <a16:creationId xmlns:a16="http://schemas.microsoft.com/office/drawing/2014/main" id="{BD600980-DA0A-059D-4EC4-27596920FA5F}"/>
                  </a:ext>
                </a:extLst>
              </p:cNvPr>
              <p:cNvSpPr/>
              <p:nvPr/>
            </p:nvSpPr>
            <p:spPr>
              <a:xfrm>
                <a:off x="1834896" y="2235799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" name="Smiley Face 8">
                <a:extLst>
                  <a:ext uri="{FF2B5EF4-FFF2-40B4-BE49-F238E27FC236}">
                    <a16:creationId xmlns:a16="http://schemas.microsoft.com/office/drawing/2014/main" id="{590A457F-D10C-1AB6-F559-5D9055A97D78}"/>
                  </a:ext>
                </a:extLst>
              </p:cNvPr>
              <p:cNvSpPr/>
              <p:nvPr/>
            </p:nvSpPr>
            <p:spPr>
              <a:xfrm>
                <a:off x="2458934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" name="Smiley Face 10">
                <a:extLst>
                  <a:ext uri="{FF2B5EF4-FFF2-40B4-BE49-F238E27FC236}">
                    <a16:creationId xmlns:a16="http://schemas.microsoft.com/office/drawing/2014/main" id="{D7B4B685-8847-3CED-6D20-A3CCE9407A09}"/>
                  </a:ext>
                </a:extLst>
              </p:cNvPr>
              <p:cNvSpPr/>
              <p:nvPr/>
            </p:nvSpPr>
            <p:spPr>
              <a:xfrm>
                <a:off x="3082972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2" name="Smiley Face 11">
                <a:extLst>
                  <a:ext uri="{FF2B5EF4-FFF2-40B4-BE49-F238E27FC236}">
                    <a16:creationId xmlns:a16="http://schemas.microsoft.com/office/drawing/2014/main" id="{786A53F0-517F-E008-EEE8-ADB6C707D698}"/>
                  </a:ext>
                </a:extLst>
              </p:cNvPr>
              <p:cNvSpPr/>
              <p:nvPr/>
            </p:nvSpPr>
            <p:spPr>
              <a:xfrm>
                <a:off x="3707010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3" name="Smiley Face 12">
                <a:extLst>
                  <a:ext uri="{FF2B5EF4-FFF2-40B4-BE49-F238E27FC236}">
                    <a16:creationId xmlns:a16="http://schemas.microsoft.com/office/drawing/2014/main" id="{0F7FA778-2275-A18D-0978-ED86C1A30063}"/>
                  </a:ext>
                </a:extLst>
              </p:cNvPr>
              <p:cNvSpPr/>
              <p:nvPr/>
            </p:nvSpPr>
            <p:spPr>
              <a:xfrm>
                <a:off x="4331048" y="2235797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4" name="Smiley Face 13">
                <a:extLst>
                  <a:ext uri="{FF2B5EF4-FFF2-40B4-BE49-F238E27FC236}">
                    <a16:creationId xmlns:a16="http://schemas.microsoft.com/office/drawing/2014/main" id="{A01A75D1-5F79-C2C2-76BC-839703DBBB55}"/>
                  </a:ext>
                </a:extLst>
              </p:cNvPr>
              <p:cNvSpPr/>
              <p:nvPr/>
            </p:nvSpPr>
            <p:spPr>
              <a:xfrm>
                <a:off x="4955086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5" name="Smiley Face 14">
                <a:extLst>
                  <a:ext uri="{FF2B5EF4-FFF2-40B4-BE49-F238E27FC236}">
                    <a16:creationId xmlns:a16="http://schemas.microsoft.com/office/drawing/2014/main" id="{B9C32A4F-C7F7-D25D-2B9F-307A16FF51BB}"/>
                  </a:ext>
                </a:extLst>
              </p:cNvPr>
              <p:cNvSpPr/>
              <p:nvPr/>
            </p:nvSpPr>
            <p:spPr>
              <a:xfrm>
                <a:off x="5579124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6" name="Smiley Face 15">
                <a:extLst>
                  <a:ext uri="{FF2B5EF4-FFF2-40B4-BE49-F238E27FC236}">
                    <a16:creationId xmlns:a16="http://schemas.microsoft.com/office/drawing/2014/main" id="{82A1BE70-CC45-6CFE-52B4-AF0BBA471E8E}"/>
                  </a:ext>
                </a:extLst>
              </p:cNvPr>
              <p:cNvSpPr/>
              <p:nvPr/>
            </p:nvSpPr>
            <p:spPr>
              <a:xfrm>
                <a:off x="6203162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7" name="Smiley Face 16">
                <a:extLst>
                  <a:ext uri="{FF2B5EF4-FFF2-40B4-BE49-F238E27FC236}">
                    <a16:creationId xmlns:a16="http://schemas.microsoft.com/office/drawing/2014/main" id="{A204483E-E974-37DB-6137-C31158AB942C}"/>
                  </a:ext>
                </a:extLst>
              </p:cNvPr>
              <p:cNvSpPr/>
              <p:nvPr/>
            </p:nvSpPr>
            <p:spPr>
              <a:xfrm>
                <a:off x="6827200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8" name="Smiley Face 17">
                <a:extLst>
                  <a:ext uri="{FF2B5EF4-FFF2-40B4-BE49-F238E27FC236}">
                    <a16:creationId xmlns:a16="http://schemas.microsoft.com/office/drawing/2014/main" id="{F9A6D335-8647-F0E7-A47A-DB9109308DD2}"/>
                  </a:ext>
                </a:extLst>
              </p:cNvPr>
              <p:cNvSpPr/>
              <p:nvPr/>
            </p:nvSpPr>
            <p:spPr>
              <a:xfrm>
                <a:off x="7451238" y="2235795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9" name="Smiley Face 18">
                <a:extLst>
                  <a:ext uri="{FF2B5EF4-FFF2-40B4-BE49-F238E27FC236}">
                    <a16:creationId xmlns:a16="http://schemas.microsoft.com/office/drawing/2014/main" id="{6ECD4285-2AD8-AE57-0884-7EF894DE8BCF}"/>
                  </a:ext>
                </a:extLst>
              </p:cNvPr>
              <p:cNvSpPr/>
              <p:nvPr/>
            </p:nvSpPr>
            <p:spPr>
              <a:xfrm>
                <a:off x="8075276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20" name="Smiley Face 19">
                <a:extLst>
                  <a:ext uri="{FF2B5EF4-FFF2-40B4-BE49-F238E27FC236}">
                    <a16:creationId xmlns:a16="http://schemas.microsoft.com/office/drawing/2014/main" id="{50730549-492A-FC63-4D8C-580EF7141356}"/>
                  </a:ext>
                </a:extLst>
              </p:cNvPr>
              <p:cNvSpPr/>
              <p:nvPr/>
            </p:nvSpPr>
            <p:spPr>
              <a:xfrm>
                <a:off x="8699314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E6E91C-E86E-849A-37FB-CAE6BF90A0F3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3A70AA-4860-1F7C-F456-781786C78E67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47" name="Smiley Face 46">
              <a:extLst>
                <a:ext uri="{FF2B5EF4-FFF2-40B4-BE49-F238E27FC236}">
                  <a16:creationId xmlns:a16="http://schemas.microsoft.com/office/drawing/2014/main" id="{6647BBBE-E17A-0978-FCCF-669F377D8EDD}"/>
                </a:ext>
              </a:extLst>
            </p:cNvPr>
            <p:cNvSpPr/>
            <p:nvPr/>
          </p:nvSpPr>
          <p:spPr>
            <a:xfrm>
              <a:off x="10211082" y="2185701"/>
              <a:ext cx="471638" cy="481263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BCD56D9-5A5A-4EC0-FC7A-33B80EC29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65" b="82805"/>
          <a:stretch/>
        </p:blipFill>
        <p:spPr>
          <a:xfrm>
            <a:off x="1627267" y="5749113"/>
            <a:ext cx="9116933" cy="52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85236-8D93-2097-B1E9-BDCA568A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0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354D54-EBCE-7E68-7D37-ADF61BD9F115}"/>
              </a:ext>
            </a:extLst>
          </p:cNvPr>
          <p:cNvGrpSpPr/>
          <p:nvPr/>
        </p:nvGrpSpPr>
        <p:grpSpPr>
          <a:xfrm>
            <a:off x="4702613" y="1932467"/>
            <a:ext cx="2482851" cy="1496533"/>
            <a:chOff x="327259" y="3561347"/>
            <a:chExt cx="2482851" cy="1496533"/>
          </a:xfrm>
        </p:grpSpPr>
        <p:sp>
          <p:nvSpPr>
            <p:cNvPr id="4" name="Smiley Face 3">
              <a:extLst>
                <a:ext uri="{FF2B5EF4-FFF2-40B4-BE49-F238E27FC236}">
                  <a16:creationId xmlns:a16="http://schemas.microsoft.com/office/drawing/2014/main" id="{490BE708-09F4-DA04-A43C-AD41CE7363EE}"/>
                </a:ext>
              </a:extLst>
            </p:cNvPr>
            <p:cNvSpPr/>
            <p:nvPr/>
          </p:nvSpPr>
          <p:spPr>
            <a:xfrm>
              <a:off x="503401" y="3783007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" name="Smiley Face 4">
              <a:extLst>
                <a:ext uri="{FF2B5EF4-FFF2-40B4-BE49-F238E27FC236}">
                  <a16:creationId xmlns:a16="http://schemas.microsoft.com/office/drawing/2014/main" id="{5CF823DD-16CD-BF2E-A367-FF25A81408B7}"/>
                </a:ext>
              </a:extLst>
            </p:cNvPr>
            <p:cNvSpPr/>
            <p:nvPr/>
          </p:nvSpPr>
          <p:spPr>
            <a:xfrm>
              <a:off x="1127439" y="3783006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" name="Smiley Face 5">
              <a:extLst>
                <a:ext uri="{FF2B5EF4-FFF2-40B4-BE49-F238E27FC236}">
                  <a16:creationId xmlns:a16="http://schemas.microsoft.com/office/drawing/2014/main" id="{A996D72C-D330-2231-3561-6EFA50ED3175}"/>
                </a:ext>
              </a:extLst>
            </p:cNvPr>
            <p:cNvSpPr/>
            <p:nvPr/>
          </p:nvSpPr>
          <p:spPr>
            <a:xfrm>
              <a:off x="2208706" y="3783006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E57DD0-565F-3862-B49A-8429F80F1A2B}"/>
                </a:ext>
              </a:extLst>
            </p:cNvPr>
            <p:cNvSpPr/>
            <p:nvPr/>
          </p:nvSpPr>
          <p:spPr>
            <a:xfrm>
              <a:off x="327259" y="3561347"/>
              <a:ext cx="2482851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70469FA-ACD4-4351-FB6E-FF5FBFB722D2}"/>
                    </a:ext>
                  </a:extLst>
                </p:cNvPr>
                <p:cNvSpPr txBox="1"/>
                <p:nvPr/>
              </p:nvSpPr>
              <p:spPr>
                <a:xfrm>
                  <a:off x="1301120" y="447310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70469FA-ACD4-4351-FB6E-FF5FBFB72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120" y="4473105"/>
                  <a:ext cx="76039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9551B6-AE94-1008-40D0-ECCE3CEEE369}"/>
              </a:ext>
            </a:extLst>
          </p:cNvPr>
          <p:cNvSpPr txBox="1"/>
          <p:nvPr/>
        </p:nvSpPr>
        <p:spPr>
          <a:xfrm>
            <a:off x="3186751" y="1969459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GREEDY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275D89-FBA3-AF91-F6C0-475C1F17CEFD}"/>
              </a:ext>
            </a:extLst>
          </p:cNvPr>
          <p:cNvSpPr txBox="1"/>
          <p:nvPr/>
        </p:nvSpPr>
        <p:spPr>
          <a:xfrm>
            <a:off x="7185464" y="1982262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3904FC-5C14-16DC-F87B-97152A5FE8C6}"/>
                  </a:ext>
                </a:extLst>
              </p:cNvPr>
              <p:cNvSpPr txBox="1"/>
              <p:nvPr/>
            </p:nvSpPr>
            <p:spPr>
              <a:xfrm>
                <a:off x="5868253" y="2036714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3904FC-5C14-16DC-F87B-97152A5FE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253" y="2036714"/>
                <a:ext cx="76039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>
            <a:extLst>
              <a:ext uri="{FF2B5EF4-FFF2-40B4-BE49-F238E27FC236}">
                <a16:creationId xmlns:a16="http://schemas.microsoft.com/office/drawing/2014/main" id="{67B69872-83FC-F02D-C606-23B7B6E05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07" r="251" b="47664"/>
          <a:stretch/>
        </p:blipFill>
        <p:spPr>
          <a:xfrm>
            <a:off x="1709483" y="5511738"/>
            <a:ext cx="9034717" cy="10090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5FB3D-4678-5A39-CCEA-0C433A44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9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354D54-EBCE-7E68-7D37-ADF61BD9F115}"/>
              </a:ext>
            </a:extLst>
          </p:cNvPr>
          <p:cNvGrpSpPr/>
          <p:nvPr/>
        </p:nvGrpSpPr>
        <p:grpSpPr>
          <a:xfrm>
            <a:off x="4702613" y="1932467"/>
            <a:ext cx="2482851" cy="1496533"/>
            <a:chOff x="327259" y="3561347"/>
            <a:chExt cx="2482851" cy="1496533"/>
          </a:xfrm>
        </p:grpSpPr>
        <p:sp>
          <p:nvSpPr>
            <p:cNvPr id="4" name="Smiley Face 3">
              <a:extLst>
                <a:ext uri="{FF2B5EF4-FFF2-40B4-BE49-F238E27FC236}">
                  <a16:creationId xmlns:a16="http://schemas.microsoft.com/office/drawing/2014/main" id="{490BE708-09F4-DA04-A43C-AD41CE7363EE}"/>
                </a:ext>
              </a:extLst>
            </p:cNvPr>
            <p:cNvSpPr/>
            <p:nvPr/>
          </p:nvSpPr>
          <p:spPr>
            <a:xfrm>
              <a:off x="503401" y="3783007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" name="Smiley Face 4">
              <a:extLst>
                <a:ext uri="{FF2B5EF4-FFF2-40B4-BE49-F238E27FC236}">
                  <a16:creationId xmlns:a16="http://schemas.microsoft.com/office/drawing/2014/main" id="{5CF823DD-16CD-BF2E-A367-FF25A81408B7}"/>
                </a:ext>
              </a:extLst>
            </p:cNvPr>
            <p:cNvSpPr/>
            <p:nvPr/>
          </p:nvSpPr>
          <p:spPr>
            <a:xfrm>
              <a:off x="1127439" y="3783006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" name="Smiley Face 5">
              <a:extLst>
                <a:ext uri="{FF2B5EF4-FFF2-40B4-BE49-F238E27FC236}">
                  <a16:creationId xmlns:a16="http://schemas.microsoft.com/office/drawing/2014/main" id="{A996D72C-D330-2231-3561-6EFA50ED3175}"/>
                </a:ext>
              </a:extLst>
            </p:cNvPr>
            <p:cNvSpPr/>
            <p:nvPr/>
          </p:nvSpPr>
          <p:spPr>
            <a:xfrm>
              <a:off x="2208706" y="3783006"/>
              <a:ext cx="471638" cy="481263"/>
            </a:xfrm>
            <a:prstGeom prst="smileyFac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E57DD0-565F-3862-B49A-8429F80F1A2B}"/>
                </a:ext>
              </a:extLst>
            </p:cNvPr>
            <p:cNvSpPr/>
            <p:nvPr/>
          </p:nvSpPr>
          <p:spPr>
            <a:xfrm>
              <a:off x="327259" y="3561347"/>
              <a:ext cx="2482851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70469FA-ACD4-4351-FB6E-FF5FBFB722D2}"/>
                    </a:ext>
                  </a:extLst>
                </p:cNvPr>
                <p:cNvSpPr txBox="1"/>
                <p:nvPr/>
              </p:nvSpPr>
              <p:spPr>
                <a:xfrm>
                  <a:off x="1301120" y="447310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70469FA-ACD4-4351-FB6E-FF5FBFB72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120" y="4473105"/>
                  <a:ext cx="76039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52C182-3E56-B42E-4EC1-CB16479C8820}"/>
              </a:ext>
            </a:extLst>
          </p:cNvPr>
          <p:cNvGrpSpPr/>
          <p:nvPr/>
        </p:nvGrpSpPr>
        <p:grpSpPr>
          <a:xfrm>
            <a:off x="5315713" y="4125026"/>
            <a:ext cx="1465916" cy="1463545"/>
            <a:chOff x="327260" y="3561347"/>
            <a:chExt cx="1465916" cy="14635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517C44-B684-45BE-B22B-E1BCFF5BAF3A}"/>
                </a:ext>
              </a:extLst>
            </p:cNvPr>
            <p:cNvSpPr/>
            <p:nvPr/>
          </p:nvSpPr>
          <p:spPr>
            <a:xfrm>
              <a:off x="327260" y="3561347"/>
              <a:ext cx="1465916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1020FA6-F1B4-EBF1-00EF-97C08A232E00}"/>
                    </a:ext>
                  </a:extLst>
                </p:cNvPr>
                <p:cNvSpPr txBox="1"/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1020FA6-F1B4-EBF1-00EF-97C08A232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9551B6-AE94-1008-40D0-ECCE3CEEE369}"/>
              </a:ext>
            </a:extLst>
          </p:cNvPr>
          <p:cNvSpPr txBox="1"/>
          <p:nvPr/>
        </p:nvSpPr>
        <p:spPr>
          <a:xfrm>
            <a:off x="3186751" y="1969459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GREEDY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275D89-FBA3-AF91-F6C0-475C1F17CEFD}"/>
              </a:ext>
            </a:extLst>
          </p:cNvPr>
          <p:cNvSpPr txBox="1"/>
          <p:nvPr/>
        </p:nvSpPr>
        <p:spPr>
          <a:xfrm>
            <a:off x="7185464" y="1982262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B1C23AA-590A-1A38-6884-5BD4A1022BDA}"/>
              </a:ext>
            </a:extLst>
          </p:cNvPr>
          <p:cNvSpPr/>
          <p:nvPr/>
        </p:nvSpPr>
        <p:spPr>
          <a:xfrm>
            <a:off x="5773525" y="3526401"/>
            <a:ext cx="526532" cy="501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3904FC-5C14-16DC-F87B-97152A5FE8C6}"/>
                  </a:ext>
                </a:extLst>
              </p:cNvPr>
              <p:cNvSpPr txBox="1"/>
              <p:nvPr/>
            </p:nvSpPr>
            <p:spPr>
              <a:xfrm>
                <a:off x="5868253" y="2036714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3904FC-5C14-16DC-F87B-97152A5FE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253" y="2036714"/>
                <a:ext cx="76039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miley Face 6">
            <a:extLst>
              <a:ext uri="{FF2B5EF4-FFF2-40B4-BE49-F238E27FC236}">
                <a16:creationId xmlns:a16="http://schemas.microsoft.com/office/drawing/2014/main" id="{6F4DCA07-24E8-341D-2643-88EFB40C70CD}"/>
              </a:ext>
            </a:extLst>
          </p:cNvPr>
          <p:cNvSpPr/>
          <p:nvPr/>
        </p:nvSpPr>
        <p:spPr>
          <a:xfrm>
            <a:off x="6112422" y="4366140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C541D23E-2B9B-8292-E2C7-EDA24C2E3D59}"/>
              </a:ext>
            </a:extLst>
          </p:cNvPr>
          <p:cNvSpPr/>
          <p:nvPr/>
        </p:nvSpPr>
        <p:spPr>
          <a:xfrm>
            <a:off x="5489815" y="4366325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E684E-2463-61C6-DB87-9316E2AEF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07" r="251" b="47664"/>
          <a:stretch/>
        </p:blipFill>
        <p:spPr>
          <a:xfrm>
            <a:off x="1709483" y="5511738"/>
            <a:ext cx="9034717" cy="10090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B9863-AA2F-ED3A-8761-32FF26D9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828" y="2697480"/>
            <a:ext cx="8848344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Submodular maximization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93880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64C34F-AE5C-6C3D-C198-DB882F82F627}"/>
              </a:ext>
            </a:extLst>
          </p:cNvPr>
          <p:cNvCxnSpPr>
            <a:cxnSpLocks/>
            <a:stCxn id="37" idx="2"/>
            <a:endCxn id="111" idx="3"/>
          </p:cNvCxnSpPr>
          <p:nvPr/>
        </p:nvCxnSpPr>
        <p:spPr>
          <a:xfrm>
            <a:off x="2000892" y="3147979"/>
            <a:ext cx="3779465" cy="7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85FF3F5-206C-A850-3FF1-048F86928F5D}"/>
              </a:ext>
            </a:extLst>
          </p:cNvPr>
          <p:cNvCxnSpPr>
            <a:cxnSpLocks/>
            <a:stCxn id="55" idx="2"/>
            <a:endCxn id="111" idx="3"/>
          </p:cNvCxnSpPr>
          <p:nvPr/>
        </p:nvCxnSpPr>
        <p:spPr>
          <a:xfrm>
            <a:off x="4033742" y="3147979"/>
            <a:ext cx="1746615" cy="7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028B7B2-BEEC-ED87-56DA-3A43EA355358}"/>
              </a:ext>
            </a:extLst>
          </p:cNvPr>
          <p:cNvCxnSpPr>
            <a:cxnSpLocks/>
            <a:stCxn id="71" idx="2"/>
            <a:endCxn id="111" idx="3"/>
          </p:cNvCxnSpPr>
          <p:nvPr/>
        </p:nvCxnSpPr>
        <p:spPr>
          <a:xfrm flipH="1">
            <a:off x="5780357" y="3147979"/>
            <a:ext cx="307531" cy="7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13EC9E2-979D-A681-3E8B-60C617C88AAB}"/>
              </a:ext>
            </a:extLst>
          </p:cNvPr>
          <p:cNvCxnSpPr>
            <a:cxnSpLocks/>
            <a:stCxn id="76" idx="2"/>
            <a:endCxn id="111" idx="3"/>
          </p:cNvCxnSpPr>
          <p:nvPr/>
        </p:nvCxnSpPr>
        <p:spPr>
          <a:xfrm flipH="1">
            <a:off x="5780357" y="3147979"/>
            <a:ext cx="2308350" cy="7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0385C54-12F1-BA88-DD3E-1A1E20BD2512}"/>
              </a:ext>
            </a:extLst>
          </p:cNvPr>
          <p:cNvCxnSpPr>
            <a:cxnSpLocks/>
            <a:stCxn id="86" idx="2"/>
            <a:endCxn id="111" idx="3"/>
          </p:cNvCxnSpPr>
          <p:nvPr/>
        </p:nvCxnSpPr>
        <p:spPr>
          <a:xfrm flipH="1">
            <a:off x="5780357" y="3147979"/>
            <a:ext cx="4255842" cy="76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276692-1664-E275-1B7A-7A90D770BB3D}"/>
              </a:ext>
            </a:extLst>
          </p:cNvPr>
          <p:cNvGrpSpPr/>
          <p:nvPr/>
        </p:nvGrpSpPr>
        <p:grpSpPr>
          <a:xfrm>
            <a:off x="1219200" y="2214328"/>
            <a:ext cx="1563383" cy="1448924"/>
            <a:chOff x="598410" y="3561347"/>
            <a:chExt cx="1563383" cy="144892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F5D224-3494-C3ED-1592-E6CB47B330A4}"/>
                </a:ext>
              </a:extLst>
            </p:cNvPr>
            <p:cNvSpPr/>
            <p:nvPr/>
          </p:nvSpPr>
          <p:spPr>
            <a:xfrm>
              <a:off x="598410" y="3561347"/>
              <a:ext cx="156338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E941A4-2051-0AC8-5D8E-3A1B76F78CD5}"/>
                    </a:ext>
                  </a:extLst>
                </p:cNvPr>
                <p:cNvSpPr txBox="1"/>
                <p:nvPr/>
              </p:nvSpPr>
              <p:spPr>
                <a:xfrm>
                  <a:off x="1074141" y="4425496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E941A4-2051-0AC8-5D8E-3A1B76F7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141" y="4425496"/>
                  <a:ext cx="76039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1BAAC-98DD-0A25-8394-B6AF30FDF638}"/>
              </a:ext>
            </a:extLst>
          </p:cNvPr>
          <p:cNvGrpSpPr/>
          <p:nvPr/>
        </p:nvGrpSpPr>
        <p:grpSpPr>
          <a:xfrm>
            <a:off x="3252050" y="2214328"/>
            <a:ext cx="1563383" cy="1477803"/>
            <a:chOff x="598410" y="3561347"/>
            <a:chExt cx="1563383" cy="147780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3E3104-DC6B-7A36-E17C-8F258EB1DA72}"/>
                </a:ext>
              </a:extLst>
            </p:cNvPr>
            <p:cNvSpPr/>
            <p:nvPr/>
          </p:nvSpPr>
          <p:spPr>
            <a:xfrm>
              <a:off x="598410" y="3561347"/>
              <a:ext cx="156338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0B3048-893C-4AD2-0265-9CB56190EE1D}"/>
                    </a:ext>
                  </a:extLst>
                </p:cNvPr>
                <p:cNvSpPr txBox="1"/>
                <p:nvPr/>
              </p:nvSpPr>
              <p:spPr>
                <a:xfrm>
                  <a:off x="1069841" y="445437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0B3048-893C-4AD2-0265-9CB56190E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841" y="4454375"/>
                  <a:ext cx="7603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B73D1B-A4BB-BC37-960F-CCA2D36B7413}"/>
              </a:ext>
            </a:extLst>
          </p:cNvPr>
          <p:cNvGrpSpPr/>
          <p:nvPr/>
        </p:nvGrpSpPr>
        <p:grpSpPr>
          <a:xfrm>
            <a:off x="5306196" y="2214328"/>
            <a:ext cx="1563383" cy="1456752"/>
            <a:chOff x="598410" y="3561347"/>
            <a:chExt cx="1563383" cy="145675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9B708A6-E6BA-EB73-785A-2F378CA7F6B3}"/>
                </a:ext>
              </a:extLst>
            </p:cNvPr>
            <p:cNvSpPr/>
            <p:nvPr/>
          </p:nvSpPr>
          <p:spPr>
            <a:xfrm>
              <a:off x="598410" y="3561347"/>
              <a:ext cx="156338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FC9DA72-644B-212E-D9CD-AE0945A14874}"/>
                    </a:ext>
                  </a:extLst>
                </p:cNvPr>
                <p:cNvSpPr txBox="1"/>
                <p:nvPr/>
              </p:nvSpPr>
              <p:spPr>
                <a:xfrm>
                  <a:off x="1057554" y="4433324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FC9DA72-644B-212E-D9CD-AE0945A14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4" y="4433324"/>
                  <a:ext cx="76039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98BD08-B1C9-A61D-2BA3-BE0A06B2B337}"/>
              </a:ext>
            </a:extLst>
          </p:cNvPr>
          <p:cNvGrpSpPr/>
          <p:nvPr/>
        </p:nvGrpSpPr>
        <p:grpSpPr>
          <a:xfrm>
            <a:off x="7307015" y="2214328"/>
            <a:ext cx="1563383" cy="1467249"/>
            <a:chOff x="598410" y="3561347"/>
            <a:chExt cx="1563383" cy="146724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284501-10E6-DDE0-167F-7F92D802735A}"/>
                </a:ext>
              </a:extLst>
            </p:cNvPr>
            <p:cNvSpPr/>
            <p:nvPr/>
          </p:nvSpPr>
          <p:spPr>
            <a:xfrm>
              <a:off x="598410" y="3561347"/>
              <a:ext cx="156338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56DD34D-351F-7517-2C2D-A276203B87CD}"/>
                    </a:ext>
                  </a:extLst>
                </p:cNvPr>
                <p:cNvSpPr txBox="1"/>
                <p:nvPr/>
              </p:nvSpPr>
              <p:spPr>
                <a:xfrm>
                  <a:off x="999518" y="4443821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56DD34D-351F-7517-2C2D-A276203B8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518" y="4443821"/>
                  <a:ext cx="760395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80E29C-7DF8-CC74-F38E-299E94946624}"/>
              </a:ext>
            </a:extLst>
          </p:cNvPr>
          <p:cNvGrpSpPr/>
          <p:nvPr/>
        </p:nvGrpSpPr>
        <p:grpSpPr>
          <a:xfrm>
            <a:off x="9254507" y="2214328"/>
            <a:ext cx="1563383" cy="1448923"/>
            <a:chOff x="598410" y="3561347"/>
            <a:chExt cx="1563383" cy="144892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5BF265A-1E35-7AE9-DA8D-C12F33A82917}"/>
                </a:ext>
              </a:extLst>
            </p:cNvPr>
            <p:cNvSpPr/>
            <p:nvPr/>
          </p:nvSpPr>
          <p:spPr>
            <a:xfrm>
              <a:off x="598410" y="3561347"/>
              <a:ext cx="156338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2B3BC9F-A90A-86B7-72CF-9279730B9146}"/>
                    </a:ext>
                  </a:extLst>
                </p:cNvPr>
                <p:cNvSpPr txBox="1"/>
                <p:nvPr/>
              </p:nvSpPr>
              <p:spPr>
                <a:xfrm>
                  <a:off x="1030698" y="442549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2B3BC9F-A90A-86B7-72CF-9279730B9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698" y="4425495"/>
                  <a:ext cx="760395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3D8FF1C-39D2-2696-2E46-A539A84A19A2}"/>
              </a:ext>
            </a:extLst>
          </p:cNvPr>
          <p:cNvSpPr txBox="1"/>
          <p:nvPr/>
        </p:nvSpPr>
        <p:spPr>
          <a:xfrm>
            <a:off x="7243181" y="4120789"/>
            <a:ext cx="2369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Coordinator/Leader</a:t>
            </a:r>
            <a:endParaRPr kumimoji="0" lang="en-I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3CFF23-2749-10EF-537D-BA4B05786004}"/>
                  </a:ext>
                </a:extLst>
              </p:cNvPr>
              <p:cNvSpPr txBox="1"/>
              <p:nvPr/>
            </p:nvSpPr>
            <p:spPr>
              <a:xfrm>
                <a:off x="902746" y="4312343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IL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F3CFF23-2749-10EF-537D-BA4B0578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46" y="4312343"/>
                <a:ext cx="6096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8E5D8D-A0B7-0A3B-15B3-E2CD769CC81C}"/>
              </a:ext>
            </a:extLst>
          </p:cNvPr>
          <p:cNvGrpSpPr/>
          <p:nvPr/>
        </p:nvGrpSpPr>
        <p:grpSpPr>
          <a:xfrm>
            <a:off x="4337534" y="3816791"/>
            <a:ext cx="2885645" cy="1626669"/>
            <a:chOff x="4438223" y="4895123"/>
            <a:chExt cx="2885645" cy="1626669"/>
          </a:xfrm>
        </p:grpSpPr>
        <p:sp>
          <p:nvSpPr>
            <p:cNvPr id="111" name="Cloud 110">
              <a:extLst>
                <a:ext uri="{FF2B5EF4-FFF2-40B4-BE49-F238E27FC236}">
                  <a16:creationId xmlns:a16="http://schemas.microsoft.com/office/drawing/2014/main" id="{710BF244-096D-F267-1E9B-0D18FF79D608}"/>
                </a:ext>
              </a:extLst>
            </p:cNvPr>
            <p:cNvSpPr/>
            <p:nvPr/>
          </p:nvSpPr>
          <p:spPr>
            <a:xfrm>
              <a:off x="4438223" y="4895123"/>
              <a:ext cx="2885645" cy="1626669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4B14553-70CE-3738-AADA-0CB23B71B987}"/>
                    </a:ext>
                  </a:extLst>
                </p:cNvPr>
                <p:cNvSpPr txBox="1"/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4B14553-70CE-3738-AADA-0CB23B71B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CC941F6-8504-7ED2-CC6E-94C7C6424C2E}"/>
                    </a:ext>
                  </a:extLst>
                </p:cNvPr>
                <p:cNvSpPr txBox="1"/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CC941F6-8504-7ED2-CC6E-94C7C6424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5F2B86D-5C97-232C-4FEB-7C2B132CDB71}"/>
                    </a:ext>
                  </a:extLst>
                </p:cNvPr>
                <p:cNvSpPr txBox="1"/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5F2B86D-5C97-232C-4FEB-7C2B132CD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BA9AB69-8D75-F896-363E-4D69EC46CDC8}"/>
                    </a:ext>
                  </a:extLst>
                </p:cNvPr>
                <p:cNvSpPr txBox="1"/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BA9AB69-8D75-F896-363E-4D69EC46C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816F10D-FCF3-705E-7B00-54D72FFF80D2}"/>
                    </a:ext>
                  </a:extLst>
                </p:cNvPr>
                <p:cNvSpPr txBox="1"/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816F10D-FCF3-705E-7B00-54D72FFF8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Smiley Face 133">
            <a:extLst>
              <a:ext uri="{FF2B5EF4-FFF2-40B4-BE49-F238E27FC236}">
                <a16:creationId xmlns:a16="http://schemas.microsoft.com/office/drawing/2014/main" id="{23106760-791A-BCB3-60D8-222E91149F19}"/>
              </a:ext>
            </a:extLst>
          </p:cNvPr>
          <p:cNvSpPr/>
          <p:nvPr/>
        </p:nvSpPr>
        <p:spPr>
          <a:xfrm>
            <a:off x="2068865" y="2423765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5" name="Smiley Face 134">
            <a:extLst>
              <a:ext uri="{FF2B5EF4-FFF2-40B4-BE49-F238E27FC236}">
                <a16:creationId xmlns:a16="http://schemas.microsoft.com/office/drawing/2014/main" id="{A6D08C59-6D6D-A73D-2310-1A7DF2C2CBC9}"/>
              </a:ext>
            </a:extLst>
          </p:cNvPr>
          <p:cNvSpPr/>
          <p:nvPr/>
        </p:nvSpPr>
        <p:spPr>
          <a:xfrm>
            <a:off x="1446258" y="2423950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6" name="Smiley Face 135">
            <a:extLst>
              <a:ext uri="{FF2B5EF4-FFF2-40B4-BE49-F238E27FC236}">
                <a16:creationId xmlns:a16="http://schemas.microsoft.com/office/drawing/2014/main" id="{C5474523-07AA-205A-A380-B79F95A118E2}"/>
              </a:ext>
            </a:extLst>
          </p:cNvPr>
          <p:cNvSpPr/>
          <p:nvPr/>
        </p:nvSpPr>
        <p:spPr>
          <a:xfrm>
            <a:off x="4101715" y="2421377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7" name="Smiley Face 136">
            <a:extLst>
              <a:ext uri="{FF2B5EF4-FFF2-40B4-BE49-F238E27FC236}">
                <a16:creationId xmlns:a16="http://schemas.microsoft.com/office/drawing/2014/main" id="{D5B2482A-E62A-2C63-CE20-A27E8DB0666F}"/>
              </a:ext>
            </a:extLst>
          </p:cNvPr>
          <p:cNvSpPr/>
          <p:nvPr/>
        </p:nvSpPr>
        <p:spPr>
          <a:xfrm>
            <a:off x="3479108" y="2421562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8" name="Smiley Face 137">
            <a:extLst>
              <a:ext uri="{FF2B5EF4-FFF2-40B4-BE49-F238E27FC236}">
                <a16:creationId xmlns:a16="http://schemas.microsoft.com/office/drawing/2014/main" id="{D0F2A8A4-8F46-E095-C1A7-39FDDF8643B7}"/>
              </a:ext>
            </a:extLst>
          </p:cNvPr>
          <p:cNvSpPr/>
          <p:nvPr/>
        </p:nvSpPr>
        <p:spPr>
          <a:xfrm>
            <a:off x="6155861" y="2451659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9" name="Smiley Face 138">
            <a:extLst>
              <a:ext uri="{FF2B5EF4-FFF2-40B4-BE49-F238E27FC236}">
                <a16:creationId xmlns:a16="http://schemas.microsoft.com/office/drawing/2014/main" id="{2EDD7132-EE93-8A48-3CC0-893D37DB2294}"/>
              </a:ext>
            </a:extLst>
          </p:cNvPr>
          <p:cNvSpPr/>
          <p:nvPr/>
        </p:nvSpPr>
        <p:spPr>
          <a:xfrm>
            <a:off x="5533254" y="2451844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0" name="Smiley Face 139">
            <a:extLst>
              <a:ext uri="{FF2B5EF4-FFF2-40B4-BE49-F238E27FC236}">
                <a16:creationId xmlns:a16="http://schemas.microsoft.com/office/drawing/2014/main" id="{62243F58-0B83-2D67-E4DD-21F2E7D2FCAD}"/>
              </a:ext>
            </a:extLst>
          </p:cNvPr>
          <p:cNvSpPr/>
          <p:nvPr/>
        </p:nvSpPr>
        <p:spPr>
          <a:xfrm>
            <a:off x="8156680" y="2455539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1" name="Smiley Face 140">
            <a:extLst>
              <a:ext uri="{FF2B5EF4-FFF2-40B4-BE49-F238E27FC236}">
                <a16:creationId xmlns:a16="http://schemas.microsoft.com/office/drawing/2014/main" id="{C82598CC-FC39-DF7B-D164-74ACBF5DEBF4}"/>
              </a:ext>
            </a:extLst>
          </p:cNvPr>
          <p:cNvSpPr/>
          <p:nvPr/>
        </p:nvSpPr>
        <p:spPr>
          <a:xfrm>
            <a:off x="7534073" y="2455724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2" name="Smiley Face 141">
            <a:extLst>
              <a:ext uri="{FF2B5EF4-FFF2-40B4-BE49-F238E27FC236}">
                <a16:creationId xmlns:a16="http://schemas.microsoft.com/office/drawing/2014/main" id="{2D2A31FE-A664-3076-B8B5-AF5E2F62729E}"/>
              </a:ext>
            </a:extLst>
          </p:cNvPr>
          <p:cNvSpPr/>
          <p:nvPr/>
        </p:nvSpPr>
        <p:spPr>
          <a:xfrm>
            <a:off x="10103067" y="2451659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3" name="Smiley Face 142">
            <a:extLst>
              <a:ext uri="{FF2B5EF4-FFF2-40B4-BE49-F238E27FC236}">
                <a16:creationId xmlns:a16="http://schemas.microsoft.com/office/drawing/2014/main" id="{499EDDE9-CFA0-0C99-735A-8FA79BDF7539}"/>
              </a:ext>
            </a:extLst>
          </p:cNvPr>
          <p:cNvSpPr/>
          <p:nvPr/>
        </p:nvSpPr>
        <p:spPr>
          <a:xfrm>
            <a:off x="9480460" y="2451844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FD2B5-24E6-448E-BA19-DDA17A75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280D0-C121-20CC-0B5A-A0B9846347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008" r="105" b="33529"/>
          <a:stretch/>
        </p:blipFill>
        <p:spPr>
          <a:xfrm>
            <a:off x="1796006" y="5486685"/>
            <a:ext cx="8583764" cy="13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8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E15B-4D91-F359-A272-E94DC62B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937BC-7BF7-BDFB-DB52-1A62EE70A82E}"/>
              </a:ext>
            </a:extLst>
          </p:cNvPr>
          <p:cNvGrpSpPr/>
          <p:nvPr/>
        </p:nvGrpSpPr>
        <p:grpSpPr>
          <a:xfrm>
            <a:off x="4438222" y="1856545"/>
            <a:ext cx="2885645" cy="1626669"/>
            <a:chOff x="4438223" y="4895123"/>
            <a:chExt cx="2885645" cy="1626669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D8A743E7-0B8D-58A5-373E-6B7DE7DC2850}"/>
                </a:ext>
              </a:extLst>
            </p:cNvPr>
            <p:cNvSpPr/>
            <p:nvPr/>
          </p:nvSpPr>
          <p:spPr>
            <a:xfrm>
              <a:off x="4438223" y="4895123"/>
              <a:ext cx="2885645" cy="1626669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F61F10-FE87-970D-257A-759A38C95C98}"/>
                    </a:ext>
                  </a:extLst>
                </p:cNvPr>
                <p:cNvSpPr txBox="1"/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F61F10-FE87-970D-257A-759A38C95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A053EE-C57D-3262-3882-D22D48D559C3}"/>
                    </a:ext>
                  </a:extLst>
                </p:cNvPr>
                <p:cNvSpPr txBox="1"/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A053EE-C57D-3262-3882-D22D48D55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A75F48-3BA7-1F27-0FC9-54E7F5B2EA67}"/>
                    </a:ext>
                  </a:extLst>
                </p:cNvPr>
                <p:cNvSpPr txBox="1"/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A75F48-3BA7-1F27-0FC9-54E7F5B2E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B9D928-8DE3-0680-4E31-6F795F1E8E4A}"/>
                    </a:ext>
                  </a:extLst>
                </p:cNvPr>
                <p:cNvSpPr txBox="1"/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B9D928-8DE3-0680-4E31-6F795F1E8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CAC668-F406-A4A4-841A-E0D17CB47927}"/>
                    </a:ext>
                  </a:extLst>
                </p:cNvPr>
                <p:cNvSpPr txBox="1"/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CAC668-F406-A4A4-841A-E0D17CB47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B93920-F2F8-1474-932B-FCC1189BF15E}"/>
              </a:ext>
            </a:extLst>
          </p:cNvPr>
          <p:cNvSpPr txBox="1"/>
          <p:nvPr/>
        </p:nvSpPr>
        <p:spPr>
          <a:xfrm>
            <a:off x="2990104" y="2163492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GREEDY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10B0-C83C-C27C-2A5D-AD8239D9109A}"/>
              </a:ext>
            </a:extLst>
          </p:cNvPr>
          <p:cNvSpPr txBox="1"/>
          <p:nvPr/>
        </p:nvSpPr>
        <p:spPr>
          <a:xfrm>
            <a:off x="7317439" y="2192826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E7030F8-719F-8D5A-D06D-3ADB0EF3BADF}"/>
              </a:ext>
            </a:extLst>
          </p:cNvPr>
          <p:cNvSpPr/>
          <p:nvPr/>
        </p:nvSpPr>
        <p:spPr>
          <a:xfrm>
            <a:off x="5719220" y="3733860"/>
            <a:ext cx="526532" cy="501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06F1D-155B-A255-F690-F1BF9780A1E2}"/>
              </a:ext>
            </a:extLst>
          </p:cNvPr>
          <p:cNvGrpSpPr/>
          <p:nvPr/>
        </p:nvGrpSpPr>
        <p:grpSpPr>
          <a:xfrm>
            <a:off x="5280806" y="4399920"/>
            <a:ext cx="1465916" cy="1463545"/>
            <a:chOff x="327260" y="3561347"/>
            <a:chExt cx="1465916" cy="14635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8BB295-5A53-76F8-5BA7-16276477F97D}"/>
                </a:ext>
              </a:extLst>
            </p:cNvPr>
            <p:cNvSpPr/>
            <p:nvPr/>
          </p:nvSpPr>
          <p:spPr>
            <a:xfrm>
              <a:off x="327260" y="3561347"/>
              <a:ext cx="1465916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AA4061-2E11-F522-DBEA-F43D81DD1217}"/>
                    </a:ext>
                  </a:extLst>
                </p:cNvPr>
                <p:cNvSpPr txBox="1"/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AA4061-2E11-F522-DBEA-F43D81DD1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Smiley Face 18">
            <a:extLst>
              <a:ext uri="{FF2B5EF4-FFF2-40B4-BE49-F238E27FC236}">
                <a16:creationId xmlns:a16="http://schemas.microsoft.com/office/drawing/2014/main" id="{81B0104E-8F43-2903-437D-FC79938818E4}"/>
              </a:ext>
            </a:extLst>
          </p:cNvPr>
          <p:cNvSpPr/>
          <p:nvPr/>
        </p:nvSpPr>
        <p:spPr>
          <a:xfrm>
            <a:off x="6083259" y="4632307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48A8153-510B-66C3-D512-CC3F021315E5}"/>
              </a:ext>
            </a:extLst>
          </p:cNvPr>
          <p:cNvSpPr/>
          <p:nvPr/>
        </p:nvSpPr>
        <p:spPr>
          <a:xfrm>
            <a:off x="5460652" y="4632492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16DF6-E848-A4C1-680B-4D61CB0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870B1A-EAEE-8DC7-BE84-C365F2753E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9129" r="251" b="32"/>
          <a:stretch/>
        </p:blipFill>
        <p:spPr>
          <a:xfrm>
            <a:off x="1578641" y="5863465"/>
            <a:ext cx="9034717" cy="9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3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E15B-4D91-F359-A272-E94DC62B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Randgreedi</a:t>
            </a:r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937BC-7BF7-BDFB-DB52-1A62EE70A82E}"/>
              </a:ext>
            </a:extLst>
          </p:cNvPr>
          <p:cNvGrpSpPr/>
          <p:nvPr/>
        </p:nvGrpSpPr>
        <p:grpSpPr>
          <a:xfrm>
            <a:off x="4438222" y="1856545"/>
            <a:ext cx="2885645" cy="1626669"/>
            <a:chOff x="4438223" y="4895123"/>
            <a:chExt cx="2885645" cy="1626669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D8A743E7-0B8D-58A5-373E-6B7DE7DC2850}"/>
                </a:ext>
              </a:extLst>
            </p:cNvPr>
            <p:cNvSpPr/>
            <p:nvPr/>
          </p:nvSpPr>
          <p:spPr>
            <a:xfrm>
              <a:off x="4438223" y="4895123"/>
              <a:ext cx="2885645" cy="1626669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F61F10-FE87-970D-257A-759A38C95C98}"/>
                    </a:ext>
                  </a:extLst>
                </p:cNvPr>
                <p:cNvSpPr txBox="1"/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F61F10-FE87-970D-257A-759A38C95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433" y="5123682"/>
                  <a:ext cx="76039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A053EE-C57D-3262-3882-D22D48D559C3}"/>
                    </a:ext>
                  </a:extLst>
                </p:cNvPr>
                <p:cNvSpPr txBox="1"/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A053EE-C57D-3262-3882-D22D48D55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998" y="5684546"/>
                  <a:ext cx="76039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A75F48-3BA7-1F27-0FC9-54E7F5B2EA67}"/>
                    </a:ext>
                  </a:extLst>
                </p:cNvPr>
                <p:cNvSpPr txBox="1"/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A75F48-3BA7-1F27-0FC9-54E7F5B2E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485" y="5433900"/>
                  <a:ext cx="76039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B9D928-8DE3-0680-4E31-6F795F1E8E4A}"/>
                    </a:ext>
                  </a:extLst>
                </p:cNvPr>
                <p:cNvSpPr txBox="1"/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B9D928-8DE3-0680-4E31-6F795F1E8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538" y="5191729"/>
                  <a:ext cx="7603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CAC668-F406-A4A4-841A-E0D17CB47927}"/>
                    </a:ext>
                  </a:extLst>
                </p:cNvPr>
                <p:cNvSpPr txBox="1"/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CAC668-F406-A4A4-841A-E0D17CB47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765" y="5637500"/>
                  <a:ext cx="76039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B93920-F2F8-1474-932B-FCC1189BF15E}"/>
              </a:ext>
            </a:extLst>
          </p:cNvPr>
          <p:cNvSpPr txBox="1"/>
          <p:nvPr/>
        </p:nvSpPr>
        <p:spPr>
          <a:xfrm>
            <a:off x="2990104" y="2163492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GREEDY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10B0-C83C-C27C-2A5D-AD8239D9109A}"/>
              </a:ext>
            </a:extLst>
          </p:cNvPr>
          <p:cNvSpPr txBox="1"/>
          <p:nvPr/>
        </p:nvSpPr>
        <p:spPr>
          <a:xfrm>
            <a:off x="7317439" y="2192826"/>
            <a:ext cx="235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E7030F8-719F-8D5A-D06D-3ADB0EF3BADF}"/>
              </a:ext>
            </a:extLst>
          </p:cNvPr>
          <p:cNvSpPr/>
          <p:nvPr/>
        </p:nvSpPr>
        <p:spPr>
          <a:xfrm>
            <a:off x="5719220" y="3733860"/>
            <a:ext cx="526532" cy="501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06F1D-155B-A255-F690-F1BF9780A1E2}"/>
              </a:ext>
            </a:extLst>
          </p:cNvPr>
          <p:cNvGrpSpPr/>
          <p:nvPr/>
        </p:nvGrpSpPr>
        <p:grpSpPr>
          <a:xfrm>
            <a:off x="5280806" y="4399920"/>
            <a:ext cx="1465916" cy="1463545"/>
            <a:chOff x="327260" y="3561347"/>
            <a:chExt cx="1465916" cy="14635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8BB295-5A53-76F8-5BA7-16276477F97D}"/>
                </a:ext>
              </a:extLst>
            </p:cNvPr>
            <p:cNvSpPr/>
            <p:nvPr/>
          </p:nvSpPr>
          <p:spPr>
            <a:xfrm>
              <a:off x="327260" y="3561347"/>
              <a:ext cx="1465916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AA4061-2E11-F522-DBEA-F43D81DD1217}"/>
                    </a:ext>
                  </a:extLst>
                </p:cNvPr>
                <p:cNvSpPr txBox="1"/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AA4061-2E11-F522-DBEA-F43D81DD1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49" y="4440117"/>
                  <a:ext cx="760395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Smiley Face 18">
            <a:extLst>
              <a:ext uri="{FF2B5EF4-FFF2-40B4-BE49-F238E27FC236}">
                <a16:creationId xmlns:a16="http://schemas.microsoft.com/office/drawing/2014/main" id="{81B0104E-8F43-2903-437D-FC79938818E4}"/>
              </a:ext>
            </a:extLst>
          </p:cNvPr>
          <p:cNvSpPr/>
          <p:nvPr/>
        </p:nvSpPr>
        <p:spPr>
          <a:xfrm>
            <a:off x="6083259" y="4632307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748A8153-510B-66C3-D512-CC3F021315E5}"/>
              </a:ext>
            </a:extLst>
          </p:cNvPr>
          <p:cNvSpPr/>
          <p:nvPr/>
        </p:nvSpPr>
        <p:spPr>
          <a:xfrm>
            <a:off x="5460652" y="4632492"/>
            <a:ext cx="471638" cy="481263"/>
          </a:xfrm>
          <a:prstGeom prst="smileyFace">
            <a:avLst/>
          </a:prstGeom>
          <a:solidFill>
            <a:schemeClr val="bg2">
              <a:lumMod val="9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EEBF406-DDDA-8AEC-838B-2EBF30EC1819}"/>
              </a:ext>
            </a:extLst>
          </p:cNvPr>
          <p:cNvSpPr/>
          <p:nvPr/>
        </p:nvSpPr>
        <p:spPr>
          <a:xfrm rot="16200000">
            <a:off x="7054173" y="4616133"/>
            <a:ext cx="526532" cy="501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7597ED-A5D1-8079-9B24-1477857AE546}"/>
                  </a:ext>
                </a:extLst>
              </p:cNvPr>
              <p:cNvSpPr txBox="1"/>
              <p:nvPr/>
            </p:nvSpPr>
            <p:spPr>
              <a:xfrm>
                <a:off x="7317439" y="4603478"/>
                <a:ext cx="4874561" cy="105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𝑮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3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∈{0,1,…,</m:t>
                          </m:r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L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7597ED-A5D1-8079-9B24-1477857A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39" y="4603478"/>
                <a:ext cx="4874561" cy="10579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185F97C-1EB1-DFDB-FA6D-32EDF1192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E25C24-C101-7DE9-E4B7-282B841E13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129" r="251" b="32"/>
          <a:stretch/>
        </p:blipFill>
        <p:spPr>
          <a:xfrm>
            <a:off x="1578641" y="5863465"/>
            <a:ext cx="9034717" cy="9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88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This is a random algorithm…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want to get lower bounds on the </a:t>
                </a:r>
                <a:r>
                  <a:rPr lang="en-US" sz="2400" u="sng" dirty="0"/>
                  <a:t>expected</a:t>
                </a:r>
                <a:r>
                  <a:rPr lang="en-US" sz="2400" dirty="0"/>
                  <a:t> f value.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PROBLEM: f is discrete! </a:t>
                </a:r>
                <a:r>
                  <a:rPr lang="en-US" sz="2400" dirty="0"/>
                  <a:t>The input can be seen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7A53AB2-9553-2CF8-FCFF-EF1F45CDF153}"/>
              </a:ext>
            </a:extLst>
          </p:cNvPr>
          <p:cNvSpPr txBox="1"/>
          <p:nvPr/>
        </p:nvSpPr>
        <p:spPr>
          <a:xfrm>
            <a:off x="3611956" y="53142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Lova´sz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extension </a:t>
            </a:r>
            <a:endParaRPr kumimoji="0" lang="en-I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600B79C-2713-0843-EF62-F2011D04545F}"/>
              </a:ext>
            </a:extLst>
          </p:cNvPr>
          <p:cNvSpPr/>
          <p:nvPr/>
        </p:nvSpPr>
        <p:spPr>
          <a:xfrm>
            <a:off x="5132802" y="4611859"/>
            <a:ext cx="526532" cy="501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08FFE-0980-C51D-B288-7AFA0474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2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94EF-3B4F-B9FB-7DB4-EF62FDE5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Lova´sz</a:t>
            </a:r>
            <a:r>
              <a:rPr lang="en-US" dirty="0"/>
              <a:t> extension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D65FD-3BA7-B40A-FB81-90FF56875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Continuous</a:t>
                </a:r>
                <a:r>
                  <a:rPr lang="en-US" sz="2400" dirty="0"/>
                  <a:t> selection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 </a:t>
                </a:r>
                <a:r>
                  <a:rPr lang="en-US" sz="2400" b="1" dirty="0" err="1"/>
                  <a:t>Lova´sz</a:t>
                </a:r>
                <a:r>
                  <a:rPr lang="en-US" sz="2400" b="1" dirty="0"/>
                  <a:t> extension is: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𝑈𝑛𝑖𝑓𝑜𝑟𝑚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D65FD-3BA7-B40A-FB81-90FF56875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hang Tiny Piece of Paper Blank Template - Imgflip">
            <a:extLst>
              <a:ext uri="{FF2B5EF4-FFF2-40B4-BE49-F238E27FC236}">
                <a16:creationId xmlns:a16="http://schemas.microsoft.com/office/drawing/2014/main" id="{AA88C7B9-9822-C141-69E3-71C3A8E4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21" y="3099817"/>
            <a:ext cx="3888351" cy="23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41FB-BBE7-8EC9-C95C-6C597BA1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94EF-3B4F-B9FB-7DB4-EF62FDE5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Lova´sz</a:t>
            </a:r>
            <a:r>
              <a:rPr lang="en-US" dirty="0"/>
              <a:t> extension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D65FD-3BA7-B40A-FB81-90FF56875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𝑈𝑛𝑖𝑓𝑜𝑟𝑚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Fix some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∈(0,1):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Consider every element that passes the “threshold”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/>
                      <m:t>Calculate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over the chosen elements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After that, just take </a:t>
                </a:r>
                <a:r>
                  <a:rPr lang="en-US" sz="2400" b="1" dirty="0"/>
                  <a:t>“average” over all possible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/>
                  <a:t>s</a:t>
                </a:r>
              </a:p>
              <a:p>
                <a:pPr>
                  <a:lnSpc>
                    <a:spcPct val="150000"/>
                  </a:lnSpc>
                </a:pPr>
                <a:endParaRPr lang="en-IL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D65FD-3BA7-B40A-FB81-90FF56875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b="-6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87BB-743C-D51A-C9A6-6837DF79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8C2C-9C73-2DF6-B291-03EF642E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Lova´sz</a:t>
            </a:r>
            <a:r>
              <a:rPr lang="en-US" dirty="0"/>
              <a:t> extension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3820-580E-3A08-9A07-572065A56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Properties</a:t>
                </a:r>
                <a:r>
                  <a:rPr lang="en-US" sz="2400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dirty="0"/>
                  <a:t> is convex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For any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3820-580E-3A08-9A07-572065A56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DDBAF-227D-84CA-D582-EED33D5F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8C2C-9C73-2DF6-B291-03EF642E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Lova´sz</a:t>
            </a:r>
            <a:r>
              <a:rPr lang="en-US" sz="4000" dirty="0"/>
              <a:t> extension</a:t>
            </a:r>
            <a:endParaRPr lang="en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3820-580E-3A08-9A07-572065A56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286000"/>
                <a:ext cx="3923258" cy="393192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Let’s remember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/>
                  <a:t> is the expectancy of a continues random variable.</a:t>
                </a:r>
              </a:p>
              <a:p>
                <a:r>
                  <a:rPr lang="en-US" sz="2000" dirty="0"/>
                  <a:t>In that case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b="1" dirty="0"/>
                  <a:t>Bottom line – not that scary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4B3820-580E-3A08-9A07-572065A56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286000"/>
                <a:ext cx="3923258" cy="3931920"/>
              </a:xfrm>
              <a:blipFill>
                <a:blip r:embed="rId2"/>
                <a:stretch>
                  <a:fillRect l="-466" t="-15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BBD4001-65FF-F979-D2C9-B27B8187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85" y="1546140"/>
            <a:ext cx="6604534" cy="3765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7C68E-BDBA-0EDD-DDEA-E2B35B9BC1BB}"/>
                  </a:ext>
                </a:extLst>
              </p:cNvPr>
              <p:cNvSpPr txBox="1"/>
              <p:nvPr/>
            </p:nvSpPr>
            <p:spPr>
              <a:xfrm>
                <a:off x="4663885" y="5311859"/>
                <a:ext cx="6849533" cy="69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𝔼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~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𝑈𝑛𝑖𝑓𝑜𝑟𝑚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7C68E-BDBA-0EDD-DDEA-E2B35B9B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85" y="5311859"/>
                <a:ext cx="6849533" cy="690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934F1-A89C-7440-D17D-DCC824B5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preparation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3128211"/>
                <a:ext cx="9720073" cy="3206549"/>
              </a:xfrm>
            </p:spPr>
            <p:txBody>
              <a:bodyPr>
                <a:norm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We want our own version of </a:t>
                </a:r>
                <a:r>
                  <a:rPr lang="en-US" sz="2400" b="1" dirty="0"/>
                  <a:t>Jensen inequality…</a:t>
                </a:r>
                <a:endParaRPr lang="en-US" sz="240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</a:t>
                </a:r>
                <a:r>
                  <a:rPr lang="en-US" sz="2400" b="1" dirty="0"/>
                  <a:t>indicator</a:t>
                </a:r>
                <a:r>
                  <a:rPr lang="en-US" sz="2400" dirty="0"/>
                  <a:t> of “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dirty="0" err="1"/>
                  <a:t>i’th</a:t>
                </a:r>
                <a:r>
                  <a:rPr lang="en-US" sz="2400" dirty="0"/>
                  <a:t> coordinate in p) equals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For simplicity,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3128211"/>
                <a:ext cx="9720073" cy="3206549"/>
              </a:xfrm>
              <a:blipFill>
                <a:blip r:embed="rId2"/>
                <a:stretch>
                  <a:fillRect l="-1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6888E-A05B-2D82-9844-A1CF5ADF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019-88BA-9931-0EDD-E6E5DE442A18}"/>
                  </a:ext>
                </a:extLst>
              </p:cNvPr>
              <p:cNvSpPr txBox="1"/>
              <p:nvPr/>
            </p:nvSpPr>
            <p:spPr>
              <a:xfrm>
                <a:off x="834991" y="1765611"/>
                <a:ext cx="9909209" cy="11403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b="1" i="1" u="sng" dirty="0"/>
                  <a:t>“Jensen” lemma</a:t>
                </a:r>
                <a:r>
                  <a:rPr lang="en-US" sz="2400" i="1" dirty="0"/>
                  <a:t>: Let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c be a constant </a:t>
                </a:r>
                <a:r>
                  <a:rPr lang="en-US" sz="2400" i="1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2400" i="1" dirty="0"/>
                  <a:t>be a vector. If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X is a random subset of U </a:t>
                </a:r>
                <a:r>
                  <a:rPr lang="en-US" sz="2400" i="1" dirty="0"/>
                  <a:t>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i="1" dirty="0"/>
                  <a:t> then</a:t>
                </a:r>
                <a:r>
                  <a:rPr lang="en-US" sz="24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.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019-88BA-9931-0EDD-E6E5DE442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1" y="1765611"/>
                <a:ext cx="9909209" cy="1140377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1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preparation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3128211"/>
                <a:ext cx="9720073" cy="3206549"/>
              </a:xfrm>
            </p:spPr>
            <p:txBody>
              <a:bodyPr>
                <a:norm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b="1" dirty="0"/>
                  <a:t>Proof</a:t>
                </a:r>
                <a:r>
                  <a:rPr lang="en-US" sz="2400" dirty="0"/>
                  <a:t>: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(property 1)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(property 2, Jensen inequality)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(property 3)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4FB4C-3A84-882C-F9AD-44D8A7064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3128211"/>
                <a:ext cx="9720073" cy="3206549"/>
              </a:xfrm>
              <a:blipFill>
                <a:blip r:embed="rId2"/>
                <a:stretch>
                  <a:fillRect l="-1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6888E-A05B-2D82-9844-A1CF5ADF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019-88BA-9931-0EDD-E6E5DE442A18}"/>
                  </a:ext>
                </a:extLst>
              </p:cNvPr>
              <p:cNvSpPr txBox="1"/>
              <p:nvPr/>
            </p:nvSpPr>
            <p:spPr>
              <a:xfrm>
                <a:off x="834991" y="1765611"/>
                <a:ext cx="9909209" cy="11403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b="1" i="1" u="sng" dirty="0"/>
                  <a:t>“Jensen” lemma</a:t>
                </a:r>
                <a:r>
                  <a:rPr lang="en-US" sz="2400" i="1" dirty="0"/>
                  <a:t>: Let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c be a constant </a:t>
                </a:r>
                <a:r>
                  <a:rPr lang="en-US" sz="2400" i="1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2400" i="1" dirty="0"/>
                  <a:t>be a vector. If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X is a random subset of U </a:t>
                </a:r>
                <a:r>
                  <a:rPr lang="en-US" sz="2400" i="1" dirty="0"/>
                  <a:t>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i="1" dirty="0"/>
                  <a:t> then</a:t>
                </a:r>
                <a:r>
                  <a:rPr lang="en-US" sz="24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.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019-88BA-9931-0EDD-E6E5DE442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1" y="1765611"/>
                <a:ext cx="9909209" cy="1140377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2F95E6-1238-C0E1-C276-E9F3EAB8F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16" y="5278014"/>
            <a:ext cx="93358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EC59-D470-2466-CC5F-6A01D372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44341-CD76-6DE4-0C78-2CD71A98B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Let’s Define the problem: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/>
                  <a:t>Ground set U s.t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/>
                  <a:t>Set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b="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/>
                  <a:t>Integer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Our goal: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and f(X) is maximized.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IL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44341-CD76-6DE4-0C78-2CD71A98B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D9594-1595-8AAC-074F-5D2B6AD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8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plan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AC878-017D-FB77-8CD2-163505FC9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196" y="2084832"/>
                <a:ext cx="10429936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Claim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RandGreeDI</a:t>
                </a:r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approximation algorithm in </a:t>
                </a:r>
                <a:r>
                  <a:rPr lang="en-US" sz="2400" b="1" dirty="0"/>
                  <a:t>expectation</a:t>
                </a:r>
                <a:r>
                  <a:rPr lang="en-US" sz="2400" dirty="0"/>
                  <a:t> over the random partitions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Plan</a:t>
                </a:r>
                <a:r>
                  <a:rPr lang="en-US" sz="2400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B050"/>
                    </a:solidFill>
                  </a:rPr>
                  <a:t>Lower bound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𝐺𝑟𝑒𝑒𝑑𝑦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⋃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B0F0"/>
                    </a:solidFill>
                  </a:rPr>
                  <a:t>Lower bound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</a:rPr>
                  <a:t>Combine lower bounds – </a:t>
                </a:r>
                <a:r>
                  <a:rPr lang="en-US" sz="2400" dirty="0">
                    <a:solidFill>
                      <a:srgbClr val="E600AA"/>
                    </a:solidFill>
                  </a:rPr>
                  <a:t>Lower bound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E600A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solidFill>
                          <a:srgbClr val="E600AA"/>
                        </a:solidFill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srgbClr val="E600A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∈{0,1,..,</m:t>
                            </m:r>
                            <m:r>
                              <a:rPr lang="en-US" sz="2400" b="0" i="1" smtClean="0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} 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E600A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E600AA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AC878-017D-FB77-8CD2-163505FC9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196" y="2084832"/>
                <a:ext cx="10429936" cy="4023360"/>
              </a:xfrm>
              <a:blipFill>
                <a:blip r:embed="rId3"/>
                <a:stretch>
                  <a:fillRect l="-468" r="-994" b="-93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75EB6-939C-EC21-52C5-E34DB042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𝐺𝑟𝑒𝑒𝑑𝑦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6" y="2084831"/>
                <a:ext cx="10143745" cy="43464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- uniform distribution over partitions of U (each element is included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, such that:</a:t>
                </a:r>
              </a:p>
              <a:p>
                <a:pPr marL="128016" lvl="1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 marL="128016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Actually, it does make sense to consider this p. Ideas?</a:t>
                </a:r>
              </a:p>
              <a:p>
                <a:pPr marL="128016" lvl="1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is the probability of element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in OPT to “survive” the first round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6" y="2084831"/>
                <a:ext cx="10143745" cy="4346441"/>
              </a:xfrm>
              <a:blipFill>
                <a:blip r:embed="rId4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B430B1-AA92-6566-A2F1-454FDFAD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099" y="3651343"/>
            <a:ext cx="7777295" cy="1054929"/>
          </a:xfrm>
          <a:prstGeom prst="rect">
            <a:avLst/>
          </a:prstGeom>
        </p:spPr>
      </p:pic>
      <p:pic>
        <p:nvPicPr>
          <p:cNvPr id="8" name="Picture 2" descr="Chang Tiny Piece of Paper Blank Template - Imgflip">
            <a:extLst>
              <a:ext uri="{FF2B5EF4-FFF2-40B4-BE49-F238E27FC236}">
                <a16:creationId xmlns:a16="http://schemas.microsoft.com/office/drawing/2014/main" id="{E4A4F69C-6015-C598-C7E6-BD1CF711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86" y="4706272"/>
            <a:ext cx="2691163" cy="16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0FB4F-ECA2-CEA3-B532-589AC13E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𝐺𝑟𝑒𝑒𝑑𝑦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  <a:blipFill>
                <a:blip r:embed="rId3"/>
                <a:stretch>
                  <a:fillRect l="-5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C6D43B4-1D6F-5870-98C2-020FB8EDB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63" r="-1227" b="76846"/>
          <a:stretch/>
        </p:blipFill>
        <p:spPr>
          <a:xfrm>
            <a:off x="1024126" y="2717097"/>
            <a:ext cx="7936994" cy="603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64DC3B-A9F2-D734-6903-A667F2AF3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2791" r="122" b="54419"/>
          <a:stretch/>
        </p:blipFill>
        <p:spPr>
          <a:xfrm>
            <a:off x="1024126" y="3320717"/>
            <a:ext cx="7831115" cy="603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1B181-B922-A871-F999-CA7FC6707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82" r="122" b="26694"/>
          <a:stretch/>
        </p:blipFill>
        <p:spPr>
          <a:xfrm>
            <a:off x="1024126" y="3924337"/>
            <a:ext cx="7831115" cy="734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0693-CEB1-6DF6-CE25-DFFF2FC4C1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09" r="122"/>
          <a:stretch/>
        </p:blipFill>
        <p:spPr>
          <a:xfrm>
            <a:off x="1024126" y="4762021"/>
            <a:ext cx="7831115" cy="603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77D312-1B37-400F-2018-A43D9657A84E}"/>
              </a:ext>
            </a:extLst>
          </p:cNvPr>
          <p:cNvSpPr txBox="1"/>
          <p:nvPr/>
        </p:nvSpPr>
        <p:spPr>
          <a:xfrm>
            <a:off x="1024125" y="5227134"/>
            <a:ext cx="8886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 other words, our interpretation was correct.</a:t>
            </a:r>
            <a:endParaRPr kumimoji="0" lang="en-I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CC2F6E-6CCA-4492-56DB-D1D85C96B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41" y="5755858"/>
            <a:ext cx="6170599" cy="836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6637F-23D9-9467-B009-CFCE36A4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𝐺𝑟𝑒𝑒𝑑𝑦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555913"/>
                <a:ext cx="9197902" cy="38753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can also write: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⋃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nary>
                              <m:naryPr>
                                <m:chr m:val="⋃"/>
                                <m:ctrlP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Why?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Indicators!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555913"/>
                <a:ext cx="9197902" cy="3875359"/>
              </a:xfrm>
              <a:blipFill>
                <a:blip r:embed="rId3"/>
                <a:stretch>
                  <a:fillRect l="-530" t="-78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77D312-1B37-400F-2018-A43D9657A84E}"/>
                  </a:ext>
                </a:extLst>
              </p:cNvPr>
              <p:cNvSpPr txBox="1"/>
              <p:nvPr/>
            </p:nvSpPr>
            <p:spPr>
              <a:xfrm>
                <a:off x="1024127" y="5467039"/>
                <a:ext cx="8886525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What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purple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statement reminds us?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The “Jensen” lemma we proved before with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</m:oMath>
                </a14:m>
                <a:endParaRPr kumimoji="0" lang="en-IL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77D312-1B37-400F-2018-A43D9657A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5467039"/>
                <a:ext cx="8886525" cy="1140825"/>
              </a:xfrm>
              <a:prstGeom prst="rect">
                <a:avLst/>
              </a:prstGeom>
              <a:blipFill>
                <a:blip r:embed="rId4"/>
                <a:stretch>
                  <a:fillRect l="-1029" b="-1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B768E-E6A5-35B3-88B5-DB9315CE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F096B-22A2-D3D3-D1AC-55F41208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89" y="1760096"/>
            <a:ext cx="6474246" cy="87818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895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𝐺𝑟𝑒𝑒𝑑𝑦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Let’s finish this!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𝐺𝑟𝑒𝑒𝑑𝑦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⋃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⋃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b="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28BAC7-B21D-4934-1FF0-94D607A3E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  <a:blipFill>
                <a:blip r:embed="rId4"/>
                <a:stretch>
                  <a:fillRect l="-5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CD5DA5B-3F9C-9524-842E-D492C8C7B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44" y="5174727"/>
            <a:ext cx="903264" cy="688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1CA30-1385-A3D6-5873-54EE7AAE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B31A8-FDD3-3A86-CBB2-5A983213A242}"/>
                  </a:ext>
                </a:extLst>
              </p:cNvPr>
              <p:cNvSpPr txBox="1"/>
              <p:nvPr/>
            </p:nvSpPr>
            <p:spPr>
              <a:xfrm>
                <a:off x="8518095" y="1783976"/>
                <a:ext cx="2974206" cy="1200329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𝑂𝑃𝑇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does not necessarily equal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𝑂𝑃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B31A8-FDD3-3A86-CBB2-5A983213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095" y="1783976"/>
                <a:ext cx="2974206" cy="1200329"/>
              </a:xfrm>
              <a:prstGeom prst="rect">
                <a:avLst/>
              </a:prstGeom>
              <a:blipFill>
                <a:blip r:embed="rId6"/>
                <a:stretch>
                  <a:fillRect t="-2970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272004-54E7-9EFC-FF6D-EB0566D0057A}"/>
                  </a:ext>
                </a:extLst>
              </p:cNvPr>
              <p:cNvSpPr txBox="1"/>
              <p:nvPr/>
            </p:nvSpPr>
            <p:spPr>
              <a:xfrm>
                <a:off x="7623208" y="3429000"/>
                <a:ext cx="3869093" cy="2880340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From “Jensen” lemma: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sub>
                              <m:nary>
                                <m:naryPr>
                                  <m:chr m:val="⋃"/>
                                  <m:ctrlPr>
                                    <a:rPr lang="en-US" sz="2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  <a:p>
                <a:pPr lvl="0"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w Cen MT" panose="020B0602020104020603"/>
                    <a:sym typeface="Wingdings" panose="05000000000000000000" pitchFamily="2" charset="2"/>
                  </a:rPr>
                  <a:t>We get: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𝑂𝑃𝑇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dirty="0">
                  <a:solidFill>
                    <a:prstClr val="black"/>
                  </a:solidFill>
                </a:endParaRPr>
              </a:p>
              <a:p>
                <a:pPr lvl="0" algn="ctr">
                  <a:defRPr/>
                </a:pP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272004-54E7-9EFC-FF6D-EB0566D0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208" y="3429000"/>
                <a:ext cx="3869093" cy="2880340"/>
              </a:xfrm>
              <a:prstGeom prst="rect">
                <a:avLst/>
              </a:prstGeom>
              <a:blipFill>
                <a:blip r:embed="rId7"/>
                <a:stretch>
                  <a:fillRect t="-1258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DDA2A-30CC-8509-4215-A239EE485DE8}"/>
                  </a:ext>
                </a:extLst>
              </p:cNvPr>
              <p:cNvSpPr txBox="1"/>
              <p:nvPr/>
            </p:nvSpPr>
            <p:spPr>
              <a:xfrm>
                <a:off x="8526471" y="3186324"/>
                <a:ext cx="2974206" cy="832279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, some subset…</a:t>
                </a: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DDA2A-30CC-8509-4215-A239EE485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1" y="3186324"/>
                <a:ext cx="2974206" cy="832279"/>
              </a:xfrm>
              <a:prstGeom prst="rect">
                <a:avLst/>
              </a:prstGeom>
              <a:blipFill>
                <a:blip r:embed="rId8"/>
                <a:stretch>
                  <a:fillRect l="-7099" t="-48936" r="-3854" b="-35461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uiExpand="1" build="allAtOnce" animBg="1"/>
      <p:bldP spid="17" grpId="0" animBg="1"/>
      <p:bldP spid="17" grpId="1" build="allAtOnce" animBg="1"/>
      <p:bldP spid="21" grpId="0" animBg="1"/>
      <p:bldP spid="21" grpId="1" uiExpand="1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E3B5-F290-3F7B-1E3E-C0699A78A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We want to get lower bound, and we want it to be dependent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Why? Later.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Our way of doing so is by “Jensen”.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Let’s look at: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𝐺𝑟𝑒𝑒𝑑𝑦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24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are the elements in OPT that Greedy would not choose,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/>
                  <a:t>even if it had the chance to…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E3B5-F290-3F7B-1E3E-C0699A78A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  <a:blipFill>
                <a:blip r:embed="rId3"/>
                <a:stretch>
                  <a:fillRect l="-331" b="-23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BC5C-86BD-117D-00C2-928009A6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3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E3B5-F290-3F7B-1E3E-C0699A78A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Actually: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𝐺𝑟𝑒𝑒𝑑𝑦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𝑂𝑃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E3B5-F290-3F7B-1E3E-C0699A78A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084831"/>
                <a:ext cx="9197902" cy="4346441"/>
              </a:xfrm>
              <a:blipFill>
                <a:blip r:embed="rId3"/>
                <a:stretch>
                  <a:fillRect l="-5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8F7AA-305A-0141-C2BA-C03B5FCF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4979C-804F-046C-A6B1-FABDC934A44D}"/>
                  </a:ext>
                </a:extLst>
              </p:cNvPr>
              <p:cNvSpPr txBox="1"/>
              <p:nvPr/>
            </p:nvSpPr>
            <p:spPr>
              <a:xfrm>
                <a:off x="8469969" y="2828835"/>
                <a:ext cx="2974206" cy="1200329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𝑂𝑃𝑇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does not necessarily equal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𝑂𝑃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4979C-804F-046C-A6B1-FABDC934A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69" y="2828835"/>
                <a:ext cx="2974206" cy="1200329"/>
              </a:xfrm>
              <a:prstGeom prst="rect">
                <a:avLst/>
              </a:prstGeom>
              <a:blipFill>
                <a:blip r:embed="rId4"/>
                <a:stretch>
                  <a:fillRect t="-2970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24DB4-8D78-A2EE-8724-C2C85586D0E6}"/>
                  </a:ext>
                </a:extLst>
              </p:cNvPr>
              <p:cNvSpPr txBox="1"/>
              <p:nvPr/>
            </p:nvSpPr>
            <p:spPr>
              <a:xfrm>
                <a:off x="8306718" y="4387049"/>
                <a:ext cx="3137457" cy="832279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, some subset…</a:t>
                </a: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24DB4-8D78-A2EE-8724-C2C85586D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718" y="4387049"/>
                <a:ext cx="3137457" cy="832279"/>
              </a:xfrm>
              <a:prstGeom prst="rect">
                <a:avLst/>
              </a:prstGeom>
              <a:blipFill>
                <a:blip r:embed="rId5"/>
                <a:stretch>
                  <a:fillRect t="-4255" r="-4817" b="-13475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6A5758-8308-9765-AB21-C7EC581661BB}"/>
                  </a:ext>
                </a:extLst>
              </p:cNvPr>
              <p:cNvSpPr txBox="1"/>
              <p:nvPr/>
            </p:nvSpPr>
            <p:spPr>
              <a:xfrm>
                <a:off x="8469969" y="5499509"/>
                <a:ext cx="2974206" cy="461665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is monotone</a:t>
                </a: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6A5758-8308-9765-AB21-C7EC5816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69" y="5499509"/>
                <a:ext cx="2974206" cy="461665"/>
              </a:xfrm>
              <a:prstGeom prst="rect">
                <a:avLst/>
              </a:prstGeom>
              <a:blipFill>
                <a:blip r:embed="rId6"/>
                <a:stretch>
                  <a:fillRect t="-7407" b="-23457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9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uiExpand="1" build="allAtOnce" animBg="1"/>
      <p:bldP spid="7" grpId="0" animBg="1"/>
      <p:bldP spid="7" grpId="1" uiExpand="1" build="allAtOnce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Analysis –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5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050C7B-A30E-C571-D442-50728BF17776}"/>
                  </a:ext>
                </a:extLst>
              </p:cNvPr>
              <p:cNvSpPr txBox="1"/>
              <p:nvPr/>
            </p:nvSpPr>
            <p:spPr>
              <a:xfrm>
                <a:off x="5683718" y="4658857"/>
                <a:ext cx="2974206" cy="1632113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𝑂𝑃𝑇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The complement of p!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w Cen MT" panose="020B0602020104020603"/>
                  </a:rPr>
                  <a:t>+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“Jensen” lemma </a:t>
                </a: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050C7B-A30E-C571-D442-50728BF17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18" y="4658857"/>
                <a:ext cx="2974206" cy="1632113"/>
              </a:xfrm>
              <a:prstGeom prst="rect">
                <a:avLst/>
              </a:prstGeom>
              <a:blipFill>
                <a:blip r:embed="rId3"/>
                <a:stretch>
                  <a:fillRect r="-2231" b="-622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AC53E58B-7561-8029-73A2-87ADFA2E948B}"/>
              </a:ext>
            </a:extLst>
          </p:cNvPr>
          <p:cNvSpPr/>
          <p:nvPr/>
        </p:nvSpPr>
        <p:spPr>
          <a:xfrm>
            <a:off x="3018721" y="2850516"/>
            <a:ext cx="768097" cy="844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C2C68F-60EA-3339-E1CC-E9235E02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2437353"/>
            <a:ext cx="7155453" cy="97058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45786D-85DA-2D53-8487-7BE5DA59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76" y="5300965"/>
            <a:ext cx="692134" cy="692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8B2687-2ADC-7B5A-2DC2-3B939F27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9EE1F-BE36-D7A9-CFD9-1DF031C7487A}"/>
                  </a:ext>
                </a:extLst>
              </p:cNvPr>
              <p:cNvSpPr txBox="1"/>
              <p:nvPr/>
            </p:nvSpPr>
            <p:spPr>
              <a:xfrm>
                <a:off x="796918" y="1937892"/>
                <a:ext cx="6097604" cy="85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9EE1F-BE36-D7A9-CFD9-1DF031C7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8" y="1937892"/>
                <a:ext cx="6097604" cy="852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3673A4-83B3-42C2-D2BA-F8C721D731CF}"/>
                  </a:ext>
                </a:extLst>
              </p:cNvPr>
              <p:cNvSpPr txBox="1"/>
              <p:nvPr/>
            </p:nvSpPr>
            <p:spPr>
              <a:xfrm>
                <a:off x="643415" y="3552557"/>
                <a:ext cx="6097604" cy="2166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3673A4-83B3-42C2-D2BA-F8C721D73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15" y="3552557"/>
                <a:ext cx="6097604" cy="2166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134716-7DDD-A3B2-4486-A10724535C25}"/>
                  </a:ext>
                </a:extLst>
              </p:cNvPr>
              <p:cNvSpPr txBox="1"/>
              <p:nvPr/>
            </p:nvSpPr>
            <p:spPr>
              <a:xfrm>
                <a:off x="4937760" y="3696935"/>
                <a:ext cx="6097604" cy="64633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𝐺𝑟𝑒𝑒𝑑𝑦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134716-7DDD-A3B2-4486-A1072453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60" y="3696935"/>
                <a:ext cx="609760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CE8496-9AE4-37C0-CC04-E29DBFF95081}"/>
              </a:ext>
            </a:extLst>
          </p:cNvPr>
          <p:cNvSpPr txBox="1"/>
          <p:nvPr/>
        </p:nvSpPr>
        <p:spPr>
          <a:xfrm>
            <a:off x="4876847" y="1940439"/>
            <a:ext cx="186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Reminders:</a:t>
            </a:r>
            <a:endParaRPr kumimoji="0" lang="en-I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0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/>
      <p:bldP spid="9" grpId="0"/>
      <p:bldP spid="20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combine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A6B6B-85C5-F333-046C-BF48FB089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6" y="2084831"/>
                <a:ext cx="10728319" cy="4346441"/>
              </a:xfrm>
            </p:spPr>
            <p:txBody>
              <a:bodyPr>
                <a:normAutofit fontScale="85000" lnSpcReduction="10000"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We have: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𝐺𝑟𝑒𝑒𝑑𝑦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⋃"/>
                                    <m:ctrlP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We want to get a lower bound on: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600">
                        <a:solidFill>
                          <a:srgbClr val="E600AA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600" i="1">
                            <a:solidFill>
                              <a:srgbClr val="E600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i="1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E600AA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600" i="1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rgbClr val="E600A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>
                                        <a:solidFill>
                                          <a:srgbClr val="E600A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𝐺𝑟𝑒𝑒𝑑𝑦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⋃"/>
                                            <m:ctrlPr>
                                              <a:rPr lang="en-US" sz="2600" i="1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sz="2600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600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600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600" i="1">
                                                    <a:solidFill>
                                                      <a:srgbClr val="E600AA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600">
                                                    <a:solidFill>
                                                      <a:srgbClr val="E600AA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600">
                                                    <a:solidFill>
                                                      <a:srgbClr val="E600AA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d>
                                <m:r>
                                  <a:rPr lang="en-US" sz="2600">
                                    <a:solidFill>
                                      <a:srgbClr val="E600A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en-US" sz="2600" i="1">
                                        <a:solidFill>
                                          <a:srgbClr val="E600A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600" i="1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600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∈[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600">
                                        <a:solidFill>
                                          <a:srgbClr val="E600A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rgbClr val="E600AA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>
                                                <a:solidFill>
                                                  <a:srgbClr val="E600AA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  <m:r>
                      <a:rPr lang="en-US" sz="2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𝐺𝑟𝑒𝑒𝑑𝑦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⋃"/>
                                            <m:ctrlPr>
                                              <a:rPr lang="en-US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6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6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sz="2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2600" dirty="0">
                  <a:solidFill>
                    <a:srgbClr val="E600AA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A6B6B-85C5-F333-046C-BF48FB089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6" y="2084831"/>
                <a:ext cx="10728319" cy="43464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96B2B-5A2D-0509-2A79-73438464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3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combine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96B2B-5A2D-0509-2A79-73438464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48096-EACC-8243-6246-6BF57137FB51}"/>
                  </a:ext>
                </a:extLst>
              </p:cNvPr>
              <p:cNvSpPr txBox="1"/>
              <p:nvPr/>
            </p:nvSpPr>
            <p:spPr>
              <a:xfrm>
                <a:off x="8473911" y="1291475"/>
                <a:ext cx="2974206" cy="461665"/>
              </a:xfrm>
              <a:prstGeom prst="rect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𝑚𝑎𝑥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𝑎𝑣𝑒𝑟𝑎𝑔𝑒</m:t>
                      </m:r>
                    </m:oMath>
                  </m:oMathPara>
                </a14:m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48096-EACC-8243-6246-6BF57137F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911" y="1291475"/>
                <a:ext cx="2974206" cy="461665"/>
              </a:xfrm>
              <a:prstGeom prst="rect">
                <a:avLst/>
              </a:prstGeom>
              <a:blipFill>
                <a:blip r:embed="rId2"/>
                <a:stretch>
                  <a:fillRect b="-4938"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A48C40-8C5D-E7B7-5763-CF43D2851346}"/>
              </a:ext>
            </a:extLst>
          </p:cNvPr>
          <p:cNvSpPr txBox="1"/>
          <p:nvPr/>
        </p:nvSpPr>
        <p:spPr>
          <a:xfrm>
            <a:off x="8473911" y="3207504"/>
            <a:ext cx="2974206" cy="461665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lower bounds</a:t>
            </a:r>
            <a:endParaRPr kumimoji="0" lang="en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29389-8C8E-7C5C-1F5B-A16471307809}"/>
                  </a:ext>
                </a:extLst>
              </p:cNvPr>
              <p:cNvSpPr txBox="1"/>
              <p:nvPr/>
            </p:nvSpPr>
            <p:spPr>
              <a:xfrm>
                <a:off x="8473911" y="4671305"/>
                <a:ext cx="2974206" cy="461665"/>
              </a:xfrm>
              <a:prstGeom prst="rect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Properties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29389-8C8E-7C5C-1F5B-A1647130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911" y="4671305"/>
                <a:ext cx="2974206" cy="461665"/>
              </a:xfrm>
              <a:prstGeom prst="rect">
                <a:avLst/>
              </a:prstGeom>
              <a:blipFill>
                <a:blip r:embed="rId3"/>
                <a:stretch>
                  <a:fillRect t="-7407" b="-23457"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E87FC1-BA3A-3F59-C1E2-747A7C3AC661}"/>
                  </a:ext>
                </a:extLst>
              </p:cNvPr>
              <p:cNvSpPr txBox="1"/>
              <p:nvPr/>
            </p:nvSpPr>
            <p:spPr>
              <a:xfrm>
                <a:off x="171651" y="1875819"/>
                <a:ext cx="11848698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𝐺𝑟𝑒𝑒𝑑𝑦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⋃"/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∈[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𝐺𝑟𝑒𝑒𝑑𝑦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⋃"/>
                                          <m:ctrlPr>
                                            <a:rPr lang="en-US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E87FC1-BA3A-3F59-C1E2-747A7C3AC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1" y="1875819"/>
                <a:ext cx="11848698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E414C0-AFE2-C590-C964-4064EAF7A436}"/>
                  </a:ext>
                </a:extLst>
              </p:cNvPr>
              <p:cNvSpPr txBox="1"/>
              <p:nvPr/>
            </p:nvSpPr>
            <p:spPr>
              <a:xfrm>
                <a:off x="643011" y="3472752"/>
                <a:ext cx="10482306" cy="91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e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E414C0-AFE2-C590-C964-4064EAF7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11" y="3472752"/>
                <a:ext cx="10482306" cy="91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2BB2-562F-A63B-60B6-D1E5BB22B399}"/>
                  </a:ext>
                </a:extLst>
              </p:cNvPr>
              <p:cNvSpPr txBox="1"/>
              <p:nvPr/>
            </p:nvSpPr>
            <p:spPr>
              <a:xfrm>
                <a:off x="643011" y="4646675"/>
                <a:ext cx="7608623" cy="1285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801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𝑂𝑃𝑇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042BB2-562F-A63B-60B6-D1E5BB22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11" y="4646675"/>
                <a:ext cx="7608623" cy="1285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uiExpand="1" build="allAtOnce" animBg="1"/>
      <p:bldP spid="6" grpId="0" animBg="1"/>
      <p:bldP spid="6" grpId="1" uiExpand="1" build="allAtOnce" animBg="1"/>
      <p:bldP spid="7" grpId="0" animBg="1"/>
      <p:bldP spid="9" grpId="0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B3DB-5451-3EA4-4B36-F68C94A5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set function f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B905-0EF4-1E0E-63D0-1441469D7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286000"/>
                <a:ext cx="10181585" cy="4023360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2400" b="1" dirty="0"/>
                  <a:t>Monotone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endParaRPr lang="en-US" sz="2400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sz="2400" b="1" dirty="0"/>
                  <a:t>Submodular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pPr lvl="2">
                  <a:lnSpc>
                    <a:spcPct val="150000"/>
                  </a:lnSpc>
                </a:pPr>
                <a:r>
                  <a:rPr lang="en-US" sz="2200" b="0" dirty="0"/>
                  <a:t>Marginal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6B905-0EF4-1E0E-63D0-1441469D7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286000"/>
                <a:ext cx="10181585" cy="4023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AA7B-DEF1-2D7F-4010-26FF9A5C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9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DONE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got: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𝐺𝑟𝑒𝑒𝑑𝑦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⋃"/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∈[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 t="-18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3922F1A-EAB5-4972-58F6-A3D7F88B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077" y="3197994"/>
            <a:ext cx="1070461" cy="775162"/>
          </a:xfrm>
          <a:prstGeom prst="rect">
            <a:avLst/>
          </a:prstGeom>
        </p:spPr>
      </p:pic>
      <p:pic>
        <p:nvPicPr>
          <p:cNvPr id="2052" name="Picture 4" descr="Imagination Spongebob | Know Your Meme">
            <a:extLst>
              <a:ext uri="{FF2B5EF4-FFF2-40B4-BE49-F238E27FC236}">
                <a16:creationId xmlns:a16="http://schemas.microsoft.com/office/drawing/2014/main" id="{AE9E3F1E-06A3-3C8E-A1D7-25358835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21" y="3816581"/>
            <a:ext cx="3994485" cy="22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11610-6AF1-61E5-E135-EC2A727F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8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RandGREEDI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1 MPC round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approximation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Machine memory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  <a:blipFill>
                <a:blip r:embed="rId3"/>
                <a:stretch>
                  <a:fillRect l="-1317" t="-20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828" y="2697480"/>
            <a:ext cx="8848344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 Greedy Sequential Algorithm</a:t>
            </a:r>
          </a:p>
        </p:txBody>
      </p:sp>
    </p:spTree>
    <p:extLst>
      <p:ext uri="{BB962C8B-B14F-4D97-AF65-F5344CB8AC3E}">
        <p14:creationId xmlns:p14="http://schemas.microsoft.com/office/powerpoint/2010/main" val="692853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411A-E892-140D-DAF8-314CB049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Threshold-Greedy</a:t>
            </a:r>
            <a:r>
              <a:rPr lang="en-US" dirty="0"/>
              <a:t>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16ECE-E33C-29E2-3BF2-C6A6A9FD2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923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Assume we know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Given U of n elements and threshold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16ECE-E33C-29E2-3BF2-C6A6A9FD2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923544"/>
              </a:xfrm>
              <a:blipFill>
                <a:blip r:embed="rId3"/>
                <a:stretch>
                  <a:fillRect l="-502" t="-12500" b="-78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BDFBD1-08DC-9B46-9586-F9E00B1418A1}"/>
                  </a:ext>
                </a:extLst>
              </p:cNvPr>
              <p:cNvSpPr txBox="1"/>
              <p:nvPr/>
            </p:nvSpPr>
            <p:spPr>
              <a:xfrm>
                <a:off x="1024128" y="3209544"/>
                <a:ext cx="6291073" cy="2063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1.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2.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BDFBD1-08DC-9B46-9586-F9E00B141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209544"/>
                <a:ext cx="6291073" cy="2063706"/>
              </a:xfrm>
              <a:prstGeom prst="rect">
                <a:avLst/>
              </a:prstGeom>
              <a:blipFill>
                <a:blip r:embed="rId4"/>
                <a:stretch>
                  <a:fillRect l="-1354" b="-55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E727C3-F8D7-3141-A64D-082510145263}"/>
                  </a:ext>
                </a:extLst>
              </p:cNvPr>
              <p:cNvSpPr txBox="1"/>
              <p:nvPr/>
            </p:nvSpPr>
            <p:spPr>
              <a:xfrm>
                <a:off x="9118548" y="6359036"/>
                <a:ext cx="30734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E727C3-F8D7-3141-A64D-08251014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548" y="6359036"/>
                <a:ext cx="3073452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A3E11-4108-121F-6ABB-931CB546F2AD}"/>
                  </a:ext>
                </a:extLst>
              </p:cNvPr>
              <p:cNvSpPr txBox="1"/>
              <p:nvPr/>
            </p:nvSpPr>
            <p:spPr>
              <a:xfrm>
                <a:off x="1024128" y="5554520"/>
                <a:ext cx="8238744" cy="98918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/>
                </a:lvl1pPr>
                <a:lvl2pPr marL="265176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</a:lvl2pPr>
                <a:lvl3pPr marL="448056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3pPr>
                <a:lvl4pPr marL="594360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4pPr>
                <a:lvl5pPr marL="777240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5pPr>
                <a:lvl6pPr marL="914400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6pPr>
                <a:lvl7pPr marL="1060704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7pPr>
                <a:lvl8pPr marL="1216152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8pPr>
                <a:lvl9pPr marL="1362456" indent="-137160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/>
                </a:lvl9pPr>
              </a:lstStyle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Threshold-Greedy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approximation algorithm with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  <a:endParaRPr lang="en-I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A3E11-4108-121F-6ABB-931CB546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5554520"/>
                <a:ext cx="8238744" cy="989182"/>
              </a:xfrm>
              <a:prstGeom prst="rect">
                <a:avLst/>
              </a:prstGeom>
              <a:blipFill>
                <a:blip r:embed="rId6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67E19-C817-2B4B-EBAA-F9A165E2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593B8-7024-0931-06CA-14DE1043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968127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Lemma</a:t>
                </a:r>
                <a:r>
                  <a:rPr lang="en-US" sz="2400" dirty="0"/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then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sz="2400" b="0" dirty="0"/>
                </a:br>
                <a:r>
                  <a:rPr lang="en-US" sz="1800" dirty="0"/>
                  <a:t>1 – monotonicity of f &amp;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, 2- assumption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𝑶𝑷𝑻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𝑶𝑷𝑻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Hence from f’s p</a:t>
                </a:r>
                <a:r>
                  <a:rPr lang="en-US" sz="2400" dirty="0">
                    <a:solidFill>
                      <a:schemeClr val="tx1"/>
                    </a:solidFill>
                  </a:rPr>
                  <a:t>roperties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OPT</m:t>
                            </m:r>
                          </m:e>
                        </m:d>
                      </m:num>
                      <m:den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F593B8-7024-0931-06CA-14DE1043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968127" cy="4023360"/>
              </a:xfrm>
              <a:blipFill>
                <a:blip r:embed="rId3"/>
                <a:stretch>
                  <a:fillRect l="-1284" r="-734" b="-36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8A98-FD3D-FE40-68C5-8362D9C012D4}"/>
                  </a:ext>
                </a:extLst>
              </p:cNvPr>
              <p:cNvSpPr txBox="1"/>
              <p:nvPr/>
            </p:nvSpPr>
            <p:spPr>
              <a:xfrm>
                <a:off x="9118548" y="6359036"/>
                <a:ext cx="3073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8A98-FD3D-FE40-68C5-8362D9C01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548" y="6359036"/>
                <a:ext cx="3073452" cy="369332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45777-2939-FF53-FEAE-041F2974C080}"/>
                  </a:ext>
                </a:extLst>
              </p:cNvPr>
              <p:cNvSpPr txBox="1"/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45777-2939-FF53-FEAE-041F2974C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blipFill>
                <a:blip r:embed="rId5"/>
                <a:stretch>
                  <a:fillRect l="-559" b="-4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FD0EE7B-19E5-F19B-6EB2-A7F44F9F51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0" lang="en-US" sz="5000" b="0" i="0" u="none" strike="noStrike" kern="1200" cap="all" spc="10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𝜏</m:t>
                    </m:r>
                    <m:r>
                      <a:rPr kumimoji="0" lang="en-US" sz="2800" b="0" i="1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f>
                      <m:fPr>
                        <m:ctrlP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sz="2800" b="0" i="1" u="none" strike="noStrike" kern="1200" cap="all" spc="1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95000"/>
                                    <a:lumOff val="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all" spc="1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95000"/>
                                    <a:lumOff val="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den>
                    </m:f>
                  </m:oMath>
                </a14:m>
                <a:r>
                  <a:rPr kumimoji="0" lang="en-US" sz="2400" b="0" i="0" u="none" strike="noStrike" kern="1200" cap="all" spc="10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  </a:t>
                </a:r>
                <a:r>
                  <a:rPr kumimoji="0" lang="en-US" sz="5000" b="0" i="0" u="none" strike="noStrike" kern="1200" cap="all" spc="10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then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</m:t>
                    </m:r>
                    <m:d>
                      <m:dPr>
                        <m:ctrlP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d>
                    <m:r>
                      <a:rPr kumimoji="0" lang="en-US" sz="2800" b="0" i="1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≥</m:t>
                    </m:r>
                    <m:f>
                      <m:fPr>
                        <m:ctrlP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den>
                    </m:f>
                    <m:r>
                      <a:rPr kumimoji="0" lang="en-US" sz="2800" b="0" i="1" u="none" strike="noStrike" kern="1200" cap="all" spc="10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⋅</m:t>
                    </m:r>
                    <m:r>
                      <a:rPr kumimoji="0" lang="en-US" sz="2800" b="0" i="1" u="none" strike="noStrike" kern="1200" cap="all" spc="10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</m:t>
                    </m:r>
                    <m:d>
                      <m:dPr>
                        <m:ctrlPr>
                          <a:rPr kumimoji="0" lang="en-US" sz="2800" b="0" i="1" u="none" strike="noStrike" kern="1200" cap="all" spc="1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all" spc="1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𝑂𝑃𝑇</m:t>
                        </m:r>
                      </m:e>
                    </m:d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FD0EE7B-19E5-F19B-6EB2-A7F44F9F5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3FDD7-05F9-2081-6367-1D07E24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555EA-7353-E96A-83E9-DE7C474616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</m:oMath>
                </a14:m>
                <a:endParaRPr lang="en-IL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555EA-7353-E96A-83E9-DE7C47461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FEA87-4817-19EB-5D04-A5C83795C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Threshold-Greedy</a:t>
                </a:r>
                <a:r>
                  <a:rPr lang="en-US" sz="2400" dirty="0"/>
                  <a:t> stops 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/>
                  <a:t> &lt;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then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&lt;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</m:oMath>
                </a14:m>
                <a:r>
                  <a:rPr lang="en-US" sz="2400" dirty="0"/>
                  <a:t>, then from previous slide</a:t>
                </a:r>
                <a:br>
                  <a:rPr lang="en-US" sz="2400" dirty="0"/>
                </a:b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/>
                  <a:t> ≥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In contrast to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while condition</a:t>
                </a:r>
                <a:r>
                  <a:rPr lang="en-US" sz="2400" dirty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.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FEA87-4817-19EB-5D04-A5C83795C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F414E6-022D-B7F1-CF83-8820BE662AD9}"/>
              </a:ext>
            </a:extLst>
          </p:cNvPr>
          <p:cNvSpPr/>
          <p:nvPr/>
        </p:nvSpPr>
        <p:spPr>
          <a:xfrm>
            <a:off x="11146536" y="6583680"/>
            <a:ext cx="173736" cy="109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B10866-7D65-4A21-CF5B-BD778765199F}"/>
                  </a:ext>
                </a:extLst>
              </p:cNvPr>
              <p:cNvSpPr txBox="1"/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B10866-7D65-4A21-CF5B-BD778765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blipFill>
                <a:blip r:embed="rId5"/>
                <a:stretch>
                  <a:fillRect l="-559" b="-4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D3CB9-E4F5-92A7-B2D1-EEF06443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8EB2-9D78-A89F-639B-3A3761AF04D4}"/>
                  </a:ext>
                </a:extLst>
              </p:cNvPr>
              <p:cNvSpPr txBox="1"/>
              <p:nvPr/>
            </p:nvSpPr>
            <p:spPr>
              <a:xfrm>
                <a:off x="7717536" y="1600345"/>
                <a:ext cx="4346512" cy="56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→∃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I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8EB2-9D78-A89F-639B-3A3761AF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36" y="1600345"/>
                <a:ext cx="4346512" cy="568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Threshold-Greedy</a:t>
            </a:r>
            <a:r>
              <a:rPr lang="en-US" dirty="0"/>
              <a:t>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Assume we know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approximation.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Space complexity: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20896F-1EDA-F687-59B3-08B86A1C425F}"/>
                  </a:ext>
                </a:extLst>
              </p:cNvPr>
              <p:cNvSpPr txBox="1"/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1.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sz="1600" b="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0" dirty="0"/>
                  <a:t>2.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20896F-1EDA-F687-59B3-08B86A1C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36" y="186112"/>
                <a:ext cx="4346512" cy="1414233"/>
              </a:xfrm>
              <a:prstGeom prst="rect">
                <a:avLst/>
              </a:prstGeom>
              <a:blipFill>
                <a:blip r:embed="rId4"/>
                <a:stretch>
                  <a:fillRect l="-559" b="-4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34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828" y="2697480"/>
            <a:ext cx="8848344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Sample-and-Prune Technique</a:t>
            </a:r>
          </a:p>
        </p:txBody>
      </p:sp>
    </p:spTree>
    <p:extLst>
      <p:ext uri="{BB962C8B-B14F-4D97-AF65-F5344CB8AC3E}">
        <p14:creationId xmlns:p14="http://schemas.microsoft.com/office/powerpoint/2010/main" val="3294497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A352-0FD8-E402-5D58-BA3B53DD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Sample-and-Prune</a:t>
            </a:r>
            <a:r>
              <a:rPr lang="en-US" dirty="0"/>
              <a:t> Technique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48AB6-D9F9-AC80-A88F-029232FBF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1696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Execute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Threshold-Greedy</a:t>
                </a:r>
                <a:r>
                  <a:rPr lang="en-US" sz="2400" dirty="0"/>
                  <a:t> in MPC settings in constant number of rounds.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Machine memory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Suppose all n elements are scattered on all the machines.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2400" dirty="0"/>
                  <a:t> machine,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elements from U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the leader machine.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48AB6-D9F9-AC80-A88F-029232FBF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169664"/>
              </a:xfrm>
              <a:blipFill>
                <a:blip r:embed="rId2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66EB-FA05-B957-8A2D-AED38DB1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6B32-A985-0EFD-14C2-630EF6A9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Sample-and-Prune</a:t>
            </a:r>
            <a:r>
              <a:rPr lang="en-US" dirty="0"/>
              <a:t> algorithm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A3DE-0B1C-B186-7BAF-7669B5917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722" y="2211558"/>
            <a:ext cx="9720073" cy="4023360"/>
          </a:xfrm>
        </p:spPr>
        <p:txBody>
          <a:bodyPr>
            <a:normAutofit/>
          </a:bodyPr>
          <a:lstStyle/>
          <a:p>
            <a:r>
              <a:rPr lang="en-US" sz="2400" dirty="0"/>
              <a:t>Given n = 14, m = 5, k=4.</a:t>
            </a:r>
          </a:p>
          <a:p>
            <a:r>
              <a:rPr lang="en-US" sz="2400" dirty="0"/>
              <a:t>Suppose all n elements are scattered on all machines.</a:t>
            </a:r>
            <a:endParaRPr lang="en-IL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C72E6-B985-8C01-B096-9BA6B8FDB6E8}"/>
              </a:ext>
            </a:extLst>
          </p:cNvPr>
          <p:cNvGrpSpPr/>
          <p:nvPr/>
        </p:nvGrpSpPr>
        <p:grpSpPr>
          <a:xfrm>
            <a:off x="1071477" y="3244605"/>
            <a:ext cx="9442494" cy="870124"/>
            <a:chOff x="1374753" y="1990182"/>
            <a:chExt cx="9442494" cy="8701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2AAD8D-ADE7-4C7E-0F25-B8DD1F3E9EB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7" name="Smiley Face 6">
                <a:extLst>
                  <a:ext uri="{FF2B5EF4-FFF2-40B4-BE49-F238E27FC236}">
                    <a16:creationId xmlns:a16="http://schemas.microsoft.com/office/drawing/2014/main" id="{5B0F7780-6C5F-CA04-5F2C-95A264C7FE33}"/>
                  </a:ext>
                </a:extLst>
              </p:cNvPr>
              <p:cNvSpPr/>
              <p:nvPr/>
            </p:nvSpPr>
            <p:spPr>
              <a:xfrm>
                <a:off x="1210858" y="2235800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Smiley Face 7">
                <a:extLst>
                  <a:ext uri="{FF2B5EF4-FFF2-40B4-BE49-F238E27FC236}">
                    <a16:creationId xmlns:a16="http://schemas.microsoft.com/office/drawing/2014/main" id="{BE3EDBB3-ABF5-62E0-E0E9-6BED4C736AB1}"/>
                  </a:ext>
                </a:extLst>
              </p:cNvPr>
              <p:cNvSpPr/>
              <p:nvPr/>
            </p:nvSpPr>
            <p:spPr>
              <a:xfrm>
                <a:off x="1834896" y="2235799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" name="Smiley Face 8">
                <a:extLst>
                  <a:ext uri="{FF2B5EF4-FFF2-40B4-BE49-F238E27FC236}">
                    <a16:creationId xmlns:a16="http://schemas.microsoft.com/office/drawing/2014/main" id="{1C82A51F-0BA7-68DD-CD23-14F1CAD899F5}"/>
                  </a:ext>
                </a:extLst>
              </p:cNvPr>
              <p:cNvSpPr/>
              <p:nvPr/>
            </p:nvSpPr>
            <p:spPr>
              <a:xfrm>
                <a:off x="2458934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" name="Smiley Face 9">
                <a:extLst>
                  <a:ext uri="{FF2B5EF4-FFF2-40B4-BE49-F238E27FC236}">
                    <a16:creationId xmlns:a16="http://schemas.microsoft.com/office/drawing/2014/main" id="{8A33EFC1-5858-29F0-049D-121AF4F33113}"/>
                  </a:ext>
                </a:extLst>
              </p:cNvPr>
              <p:cNvSpPr/>
              <p:nvPr/>
            </p:nvSpPr>
            <p:spPr>
              <a:xfrm>
                <a:off x="3082972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Smiley Face 10">
                <a:extLst>
                  <a:ext uri="{FF2B5EF4-FFF2-40B4-BE49-F238E27FC236}">
                    <a16:creationId xmlns:a16="http://schemas.microsoft.com/office/drawing/2014/main" id="{8A70A677-B4D8-3016-CE87-36FF0A8BAACB}"/>
                  </a:ext>
                </a:extLst>
              </p:cNvPr>
              <p:cNvSpPr/>
              <p:nvPr/>
            </p:nvSpPr>
            <p:spPr>
              <a:xfrm>
                <a:off x="3707010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Smiley Face 11">
                <a:extLst>
                  <a:ext uri="{FF2B5EF4-FFF2-40B4-BE49-F238E27FC236}">
                    <a16:creationId xmlns:a16="http://schemas.microsoft.com/office/drawing/2014/main" id="{EE4EBE3B-656D-ABC2-FA04-EA8B76171B7F}"/>
                  </a:ext>
                </a:extLst>
              </p:cNvPr>
              <p:cNvSpPr/>
              <p:nvPr/>
            </p:nvSpPr>
            <p:spPr>
              <a:xfrm>
                <a:off x="4331048" y="2235797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Smiley Face 12">
                <a:extLst>
                  <a:ext uri="{FF2B5EF4-FFF2-40B4-BE49-F238E27FC236}">
                    <a16:creationId xmlns:a16="http://schemas.microsoft.com/office/drawing/2014/main" id="{6996706B-C5C3-402F-974D-C35A878EDEDF}"/>
                  </a:ext>
                </a:extLst>
              </p:cNvPr>
              <p:cNvSpPr/>
              <p:nvPr/>
            </p:nvSpPr>
            <p:spPr>
              <a:xfrm>
                <a:off x="4955086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4" name="Smiley Face 13">
                <a:extLst>
                  <a:ext uri="{FF2B5EF4-FFF2-40B4-BE49-F238E27FC236}">
                    <a16:creationId xmlns:a16="http://schemas.microsoft.com/office/drawing/2014/main" id="{062D97F7-4C64-6691-2E86-14B48756E4DB}"/>
                  </a:ext>
                </a:extLst>
              </p:cNvPr>
              <p:cNvSpPr/>
              <p:nvPr/>
            </p:nvSpPr>
            <p:spPr>
              <a:xfrm>
                <a:off x="5579124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5" name="Smiley Face 14">
                <a:extLst>
                  <a:ext uri="{FF2B5EF4-FFF2-40B4-BE49-F238E27FC236}">
                    <a16:creationId xmlns:a16="http://schemas.microsoft.com/office/drawing/2014/main" id="{16A5C880-2C64-376F-7702-55590233378E}"/>
                  </a:ext>
                </a:extLst>
              </p:cNvPr>
              <p:cNvSpPr/>
              <p:nvPr/>
            </p:nvSpPr>
            <p:spPr>
              <a:xfrm>
                <a:off x="6203162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6" name="Smiley Face 15">
                <a:extLst>
                  <a:ext uri="{FF2B5EF4-FFF2-40B4-BE49-F238E27FC236}">
                    <a16:creationId xmlns:a16="http://schemas.microsoft.com/office/drawing/2014/main" id="{55ECCE81-7CC1-4D52-FBD9-0FFE3445F151}"/>
                  </a:ext>
                </a:extLst>
              </p:cNvPr>
              <p:cNvSpPr/>
              <p:nvPr/>
            </p:nvSpPr>
            <p:spPr>
              <a:xfrm>
                <a:off x="6827200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7" name="Smiley Face 16">
                <a:extLst>
                  <a:ext uri="{FF2B5EF4-FFF2-40B4-BE49-F238E27FC236}">
                    <a16:creationId xmlns:a16="http://schemas.microsoft.com/office/drawing/2014/main" id="{F3854A29-A3F5-DC41-9953-2495549672B7}"/>
                  </a:ext>
                </a:extLst>
              </p:cNvPr>
              <p:cNvSpPr/>
              <p:nvPr/>
            </p:nvSpPr>
            <p:spPr>
              <a:xfrm>
                <a:off x="7451238" y="2235795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8" name="Smiley Face 17">
                <a:extLst>
                  <a:ext uri="{FF2B5EF4-FFF2-40B4-BE49-F238E27FC236}">
                    <a16:creationId xmlns:a16="http://schemas.microsoft.com/office/drawing/2014/main" id="{ABEC742C-7C33-8E0F-231F-C2873A0A7D63}"/>
                  </a:ext>
                </a:extLst>
              </p:cNvPr>
              <p:cNvSpPr/>
              <p:nvPr/>
            </p:nvSpPr>
            <p:spPr>
              <a:xfrm>
                <a:off x="8075276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9" name="Smiley Face 18">
                <a:extLst>
                  <a:ext uri="{FF2B5EF4-FFF2-40B4-BE49-F238E27FC236}">
                    <a16:creationId xmlns:a16="http://schemas.microsoft.com/office/drawing/2014/main" id="{74F05FFA-CE5E-2823-A92C-3A01765D6AF2}"/>
                  </a:ext>
                </a:extLst>
              </p:cNvPr>
              <p:cNvSpPr/>
              <p:nvPr/>
            </p:nvSpPr>
            <p:spPr>
              <a:xfrm>
                <a:off x="8699314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BE578A9-D5CA-720C-893D-AAD23F5C90CA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1A781C-3DDA-7000-60CB-0BA80C6CFDEA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U</a:t>
                </a:r>
                <a:endParaRPr lang="en-IL" sz="3200" dirty="0"/>
              </a:p>
            </p:txBody>
          </p:sp>
        </p:grpSp>
        <p:sp>
          <p:nvSpPr>
            <p:cNvPr id="6" name="Smiley Face 5">
              <a:extLst>
                <a:ext uri="{FF2B5EF4-FFF2-40B4-BE49-F238E27FC236}">
                  <a16:creationId xmlns:a16="http://schemas.microsoft.com/office/drawing/2014/main" id="{7D486427-B752-DFD8-A511-8CE5B0D64984}"/>
                </a:ext>
              </a:extLst>
            </p:cNvPr>
            <p:cNvSpPr/>
            <p:nvPr/>
          </p:nvSpPr>
          <p:spPr>
            <a:xfrm>
              <a:off x="10211082" y="2185701"/>
              <a:ext cx="471638" cy="481263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A4237E-08F4-1E17-D34E-F14F88AC0D8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1351733" y="4137928"/>
            <a:ext cx="4970566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3A3386B-055C-6CF3-5C66-B038C1DC0B4D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3818046" y="4137928"/>
            <a:ext cx="2504253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A5C90F-4D88-B540-9257-8638BCA555E4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5831715" y="4137928"/>
            <a:ext cx="490584" cy="70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572A3A3-67D2-2B80-58EF-4D4D6D3D7529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6322299" y="4137928"/>
            <a:ext cx="1597286" cy="72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99EE8E-AD42-1DAB-9CEE-2B4FBF9D69DB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6322299" y="4137928"/>
            <a:ext cx="4279793" cy="72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E0B6AB-81AF-9B54-84ED-8170CB57CE5C}"/>
              </a:ext>
            </a:extLst>
          </p:cNvPr>
          <p:cNvGrpSpPr/>
          <p:nvPr/>
        </p:nvGrpSpPr>
        <p:grpSpPr>
          <a:xfrm>
            <a:off x="285895" y="4838969"/>
            <a:ext cx="2131675" cy="1496533"/>
            <a:chOff x="327259" y="3561347"/>
            <a:chExt cx="2131675" cy="1496533"/>
          </a:xfrm>
        </p:grpSpPr>
        <p:sp>
          <p:nvSpPr>
            <p:cNvPr id="64" name="Smiley Face 63">
              <a:extLst>
                <a:ext uri="{FF2B5EF4-FFF2-40B4-BE49-F238E27FC236}">
                  <a16:creationId xmlns:a16="http://schemas.microsoft.com/office/drawing/2014/main" id="{2107CF7E-A91E-8FC8-6B8E-ECC893E33FB0}"/>
                </a:ext>
              </a:extLst>
            </p:cNvPr>
            <p:cNvSpPr/>
            <p:nvPr/>
          </p:nvSpPr>
          <p:spPr>
            <a:xfrm>
              <a:off x="503401" y="3783007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5" name="Smiley Face 64">
              <a:extLst>
                <a:ext uri="{FF2B5EF4-FFF2-40B4-BE49-F238E27FC236}">
                  <a16:creationId xmlns:a16="http://schemas.microsoft.com/office/drawing/2014/main" id="{7519F715-4DA4-E33D-68A2-FD9750F095B6}"/>
                </a:ext>
              </a:extLst>
            </p:cNvPr>
            <p:cNvSpPr/>
            <p:nvPr/>
          </p:nvSpPr>
          <p:spPr>
            <a:xfrm>
              <a:off x="1127439" y="3783006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6" name="Smiley Face 65">
              <a:extLst>
                <a:ext uri="{FF2B5EF4-FFF2-40B4-BE49-F238E27FC236}">
                  <a16:creationId xmlns:a16="http://schemas.microsoft.com/office/drawing/2014/main" id="{93A8C1DD-7AA6-B74A-AB4D-1DDA4992E4AB}"/>
                </a:ext>
              </a:extLst>
            </p:cNvPr>
            <p:cNvSpPr/>
            <p:nvPr/>
          </p:nvSpPr>
          <p:spPr>
            <a:xfrm>
              <a:off x="1751477" y="3783005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4EDE0F-2DBC-0D0C-5125-FAC8EFC2032F}"/>
                </a:ext>
              </a:extLst>
            </p:cNvPr>
            <p:cNvSpPr/>
            <p:nvPr/>
          </p:nvSpPr>
          <p:spPr>
            <a:xfrm>
              <a:off x="327259" y="3561347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C55AFE-5AB2-66F8-A762-F744144CB6CB}"/>
                    </a:ext>
                  </a:extLst>
                </p:cNvPr>
                <p:cNvSpPr txBox="1"/>
                <p:nvPr/>
              </p:nvSpPr>
              <p:spPr>
                <a:xfrm>
                  <a:off x="1127439" y="4473105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1E941A4-2051-0AC8-5D8E-3A1B76F7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39" y="4473105"/>
                  <a:ext cx="76039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F8910B-8165-96D2-AC5B-E9B41AFC5380}"/>
              </a:ext>
            </a:extLst>
          </p:cNvPr>
          <p:cNvGrpSpPr/>
          <p:nvPr/>
        </p:nvGrpSpPr>
        <p:grpSpPr>
          <a:xfrm>
            <a:off x="2885037" y="4838969"/>
            <a:ext cx="1866017" cy="1534399"/>
            <a:chOff x="2926401" y="3561347"/>
            <a:chExt cx="1866017" cy="1534399"/>
          </a:xfrm>
        </p:grpSpPr>
        <p:sp>
          <p:nvSpPr>
            <p:cNvPr id="70" name="Smiley Face 69">
              <a:extLst>
                <a:ext uri="{FF2B5EF4-FFF2-40B4-BE49-F238E27FC236}">
                  <a16:creationId xmlns:a16="http://schemas.microsoft.com/office/drawing/2014/main" id="{A9EDFB20-A109-0950-7389-BDA4CA2ECAED}"/>
                </a:ext>
              </a:extLst>
            </p:cNvPr>
            <p:cNvSpPr/>
            <p:nvPr/>
          </p:nvSpPr>
          <p:spPr>
            <a:xfrm>
              <a:off x="3235372" y="3824627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1" name="Smiley Face 70">
              <a:extLst>
                <a:ext uri="{FF2B5EF4-FFF2-40B4-BE49-F238E27FC236}">
                  <a16:creationId xmlns:a16="http://schemas.microsoft.com/office/drawing/2014/main" id="{1DD1508D-0D8D-CD9D-1908-EB55CF86F7D3}"/>
                </a:ext>
              </a:extLst>
            </p:cNvPr>
            <p:cNvSpPr/>
            <p:nvPr/>
          </p:nvSpPr>
          <p:spPr>
            <a:xfrm>
              <a:off x="3859410" y="3824626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91ACDFC-09E6-9FC5-BC6B-91610626DE4C}"/>
                </a:ext>
              </a:extLst>
            </p:cNvPr>
            <p:cNvSpPr/>
            <p:nvPr/>
          </p:nvSpPr>
          <p:spPr>
            <a:xfrm>
              <a:off x="2926401" y="3561347"/>
              <a:ext cx="1866017" cy="9496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3325910-613E-1367-521A-027F780153E9}"/>
                    </a:ext>
                  </a:extLst>
                </p:cNvPr>
                <p:cNvSpPr txBox="1"/>
                <p:nvPr/>
              </p:nvSpPr>
              <p:spPr>
                <a:xfrm>
                  <a:off x="3570693" y="4510971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45C5990-9F4D-77C5-57AF-F07666C23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93" y="4510971"/>
                  <a:ext cx="7603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09026-21E5-08EC-7CD1-A5E2FA293BDC}"/>
              </a:ext>
            </a:extLst>
          </p:cNvPr>
          <p:cNvGrpSpPr/>
          <p:nvPr/>
        </p:nvGrpSpPr>
        <p:grpSpPr>
          <a:xfrm>
            <a:off x="6853747" y="4863804"/>
            <a:ext cx="2131675" cy="1515142"/>
            <a:chOff x="6468819" y="3545374"/>
            <a:chExt cx="2131675" cy="1515142"/>
          </a:xfrm>
        </p:grpSpPr>
        <p:sp>
          <p:nvSpPr>
            <p:cNvPr id="75" name="Smiley Face 74">
              <a:extLst>
                <a:ext uri="{FF2B5EF4-FFF2-40B4-BE49-F238E27FC236}">
                  <a16:creationId xmlns:a16="http://schemas.microsoft.com/office/drawing/2014/main" id="{1545B447-DCB1-1482-6046-305AF8A60C20}"/>
                </a:ext>
              </a:extLst>
            </p:cNvPr>
            <p:cNvSpPr/>
            <p:nvPr/>
          </p:nvSpPr>
          <p:spPr>
            <a:xfrm>
              <a:off x="6674800" y="3824625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6" name="Smiley Face 75">
              <a:extLst>
                <a:ext uri="{FF2B5EF4-FFF2-40B4-BE49-F238E27FC236}">
                  <a16:creationId xmlns:a16="http://schemas.microsoft.com/office/drawing/2014/main" id="{0D13DD0A-FCF0-EB7F-7AC8-F462BB096F66}"/>
                </a:ext>
              </a:extLst>
            </p:cNvPr>
            <p:cNvSpPr/>
            <p:nvPr/>
          </p:nvSpPr>
          <p:spPr>
            <a:xfrm>
              <a:off x="7298838" y="3824624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7" name="Smiley Face 76">
              <a:extLst>
                <a:ext uri="{FF2B5EF4-FFF2-40B4-BE49-F238E27FC236}">
                  <a16:creationId xmlns:a16="http://schemas.microsoft.com/office/drawing/2014/main" id="{372C324F-4198-0D62-93D3-18737EC86252}"/>
                </a:ext>
              </a:extLst>
            </p:cNvPr>
            <p:cNvSpPr/>
            <p:nvPr/>
          </p:nvSpPr>
          <p:spPr>
            <a:xfrm>
              <a:off x="7922876" y="3824623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56ED34E-37C8-20C9-4072-6B2479619E71}"/>
                </a:ext>
              </a:extLst>
            </p:cNvPr>
            <p:cNvSpPr/>
            <p:nvPr/>
          </p:nvSpPr>
          <p:spPr>
            <a:xfrm>
              <a:off x="6468819" y="3545374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E4D534E-5CA8-2F93-70D7-5E7BE83DE62F}"/>
                    </a:ext>
                  </a:extLst>
                </p:cNvPr>
                <p:cNvSpPr txBox="1"/>
                <p:nvPr/>
              </p:nvSpPr>
              <p:spPr>
                <a:xfrm>
                  <a:off x="7165473" y="4475741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ED1765B-FC0A-A200-45A3-B46AA9433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473" y="4475741"/>
                  <a:ext cx="76039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8F92A6-065C-BA90-65A1-5729D676AB7A}"/>
              </a:ext>
            </a:extLst>
          </p:cNvPr>
          <p:cNvGrpSpPr/>
          <p:nvPr/>
        </p:nvGrpSpPr>
        <p:grpSpPr>
          <a:xfrm>
            <a:off x="9224235" y="4857931"/>
            <a:ext cx="2755713" cy="1515437"/>
            <a:chOff x="8932886" y="3542442"/>
            <a:chExt cx="2755713" cy="1515437"/>
          </a:xfrm>
        </p:grpSpPr>
        <p:sp>
          <p:nvSpPr>
            <p:cNvPr id="81" name="Smiley Face 80">
              <a:extLst>
                <a:ext uri="{FF2B5EF4-FFF2-40B4-BE49-F238E27FC236}">
                  <a16:creationId xmlns:a16="http://schemas.microsoft.com/office/drawing/2014/main" id="{A5AD83C9-1174-BA35-29D7-18D67A96C299}"/>
                </a:ext>
              </a:extLst>
            </p:cNvPr>
            <p:cNvSpPr/>
            <p:nvPr/>
          </p:nvSpPr>
          <p:spPr>
            <a:xfrm>
              <a:off x="9170952" y="3824625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2" name="Smiley Face 81">
              <a:extLst>
                <a:ext uri="{FF2B5EF4-FFF2-40B4-BE49-F238E27FC236}">
                  <a16:creationId xmlns:a16="http://schemas.microsoft.com/office/drawing/2014/main" id="{B8C5A63F-06EA-8475-DB7A-44BB0A259E14}"/>
                </a:ext>
              </a:extLst>
            </p:cNvPr>
            <p:cNvSpPr/>
            <p:nvPr/>
          </p:nvSpPr>
          <p:spPr>
            <a:xfrm>
              <a:off x="9794990" y="3824624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3" name="Smiley Face 82">
              <a:extLst>
                <a:ext uri="{FF2B5EF4-FFF2-40B4-BE49-F238E27FC236}">
                  <a16:creationId xmlns:a16="http://schemas.microsoft.com/office/drawing/2014/main" id="{D21E2A39-A10A-6EE4-D244-FA8F624087E4}"/>
                </a:ext>
              </a:extLst>
            </p:cNvPr>
            <p:cNvSpPr/>
            <p:nvPr/>
          </p:nvSpPr>
          <p:spPr>
            <a:xfrm>
              <a:off x="10419028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4" name="Smiley Face 83">
              <a:extLst>
                <a:ext uri="{FF2B5EF4-FFF2-40B4-BE49-F238E27FC236}">
                  <a16:creationId xmlns:a16="http://schemas.microsoft.com/office/drawing/2014/main" id="{81FD7AAF-D3AD-EB57-CB4F-19BDE9E3ED72}"/>
                </a:ext>
              </a:extLst>
            </p:cNvPr>
            <p:cNvSpPr/>
            <p:nvPr/>
          </p:nvSpPr>
          <p:spPr>
            <a:xfrm>
              <a:off x="11043066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A23738D-98DD-067A-A67C-3E3486C21055}"/>
                </a:ext>
              </a:extLst>
            </p:cNvPr>
            <p:cNvSpPr/>
            <p:nvPr/>
          </p:nvSpPr>
          <p:spPr>
            <a:xfrm>
              <a:off x="8932886" y="3542442"/>
              <a:ext cx="275571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C6A28E8-B6D9-7541-D6E7-87EB6B65B920}"/>
                    </a:ext>
                  </a:extLst>
                </p:cNvPr>
                <p:cNvSpPr txBox="1"/>
                <p:nvPr/>
              </p:nvSpPr>
              <p:spPr>
                <a:xfrm>
                  <a:off x="9886430" y="4473104"/>
                  <a:ext cx="7603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sz="32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A6028F3-5B89-226B-E048-8719497A7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430" y="4473104"/>
                  <a:ext cx="760395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62FCE5-1CBC-A3FE-3406-880083CA85A8}"/>
              </a:ext>
            </a:extLst>
          </p:cNvPr>
          <p:cNvGrpSpPr/>
          <p:nvPr/>
        </p:nvGrpSpPr>
        <p:grpSpPr>
          <a:xfrm>
            <a:off x="4983578" y="4838969"/>
            <a:ext cx="1696274" cy="1550372"/>
            <a:chOff x="5024942" y="3561347"/>
            <a:chExt cx="1696274" cy="155037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E28DD2-A375-32DB-44F1-C3E5A7297DE7}"/>
                </a:ext>
              </a:extLst>
            </p:cNvPr>
            <p:cNvGrpSpPr/>
            <p:nvPr/>
          </p:nvGrpSpPr>
          <p:grpSpPr>
            <a:xfrm>
              <a:off x="5024942" y="3561347"/>
              <a:ext cx="1696274" cy="1550372"/>
              <a:chOff x="5054373" y="3561347"/>
              <a:chExt cx="1696274" cy="1550372"/>
            </a:xfrm>
          </p:grpSpPr>
          <p:sp>
            <p:nvSpPr>
              <p:cNvPr id="91" name="Smiley Face 90">
                <a:extLst>
                  <a:ext uri="{FF2B5EF4-FFF2-40B4-BE49-F238E27FC236}">
                    <a16:creationId xmlns:a16="http://schemas.microsoft.com/office/drawing/2014/main" id="{6262D68A-D0A0-79B7-D30C-C552F026B8DC}"/>
                  </a:ext>
                </a:extLst>
              </p:cNvPr>
              <p:cNvSpPr/>
              <p:nvPr/>
            </p:nvSpPr>
            <p:spPr>
              <a:xfrm>
                <a:off x="5343305" y="3824625"/>
                <a:ext cx="471638" cy="481263"/>
              </a:xfrm>
              <a:prstGeom prst="smileyFace">
                <a:avLst/>
              </a:prstGeom>
              <a:solidFill>
                <a:srgbClr val="E59A7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5A30B28-5D4B-137E-F7C3-9E41FCDB7EBC}"/>
                  </a:ext>
                </a:extLst>
              </p:cNvPr>
              <p:cNvSpPr/>
              <p:nvPr/>
            </p:nvSpPr>
            <p:spPr>
              <a:xfrm>
                <a:off x="5054373" y="3561347"/>
                <a:ext cx="1696274" cy="9496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44BC664-D40B-E409-D7CA-F480B9673D54}"/>
                      </a:ext>
                    </a:extLst>
                  </p:cNvPr>
                  <p:cNvSpPr txBox="1"/>
                  <p:nvPr/>
                </p:nvSpPr>
                <p:spPr>
                  <a:xfrm>
                    <a:off x="5528856" y="4526944"/>
                    <a:ext cx="7603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sz="3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AA6E95CE-05FF-10FD-6BA4-4134710B38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8856" y="4526944"/>
                    <a:ext cx="760395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Smiley Face 89">
              <a:extLst>
                <a:ext uri="{FF2B5EF4-FFF2-40B4-BE49-F238E27FC236}">
                  <a16:creationId xmlns:a16="http://schemas.microsoft.com/office/drawing/2014/main" id="{20508AF1-36B9-7408-8D3E-B580B6F3AE70}"/>
                </a:ext>
              </a:extLst>
            </p:cNvPr>
            <p:cNvSpPr/>
            <p:nvPr/>
          </p:nvSpPr>
          <p:spPr>
            <a:xfrm>
              <a:off x="5935527" y="3830888"/>
              <a:ext cx="471638" cy="481263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82E8446-13C8-4AAD-0FBD-DFB5A0C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21F0F0-8A32-24ED-AE6E-A631F08C8149}"/>
                  </a:ext>
                </a:extLst>
              </p:cNvPr>
              <p:cNvSpPr txBox="1"/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sz="1100" b="0" dirty="0"/>
                  <a:t>sample each element </a:t>
                </a:r>
                <a:r>
                  <a:rPr lang="en-US" sz="1100" dirty="0"/>
                  <a:t>on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</a:t>
                </a:r>
                <a:r>
                  <a:rPr lang="en-US" sz="1100" b="0" dirty="0" err="1"/>
                  <a:t>w.p.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calculates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limLoc m:val="subSup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1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X to all the machines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b="0" dirty="0"/>
                  <a:t> returns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100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21F0F0-8A32-24ED-AE6E-A631F08C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8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176" y="2909336"/>
                <a:ext cx="6400799" cy="3363448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Given bipartite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, U = L.</a:t>
                </a:r>
                <a:br>
                  <a:rPr lang="en-US" sz="2400" dirty="0"/>
                </a:b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s.t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&amp; number of covered vertex in R is maximized.</a:t>
                </a:r>
              </a:p>
              <a:p>
                <a:pPr algn="ctr">
                  <a:lnSpc>
                    <a:spcPct val="150000"/>
                  </a:lnSpc>
                </a:pPr>
                <a:endParaRPr lang="en-US" sz="2400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2400" dirty="0"/>
                  <a:t>Why submodular?</a:t>
                </a:r>
              </a:p>
              <a:p>
                <a:pPr algn="ctr">
                  <a:lnSpc>
                    <a:spcPct val="150000"/>
                  </a:lnSpc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176" y="2909336"/>
                <a:ext cx="6400799" cy="33634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B3437969-03D5-BF1F-1A4F-1FD8A5233192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8C371-AF9A-B180-827D-108E4E9EC457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1B1063-FC20-5A5A-F036-D922125DA6C0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7657BA-8368-BC0D-F00B-7CF2305D4DE1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F31734-0728-ED6C-A863-C2DBD00A19D4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9DCE9E-6DCD-498D-675B-D5BF60684C22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25C77B-6AAD-9C39-AC6F-333F22A6BCFC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9694C3-7775-C5F7-038E-C2A3B18EDEA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AE5B1CA-209B-8DD0-F731-28A1B0C736F7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AD1895-2B92-CA5B-1548-253845A8B87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A55893-5F78-6C22-675A-F4121AE6EB4A}"/>
              </a:ext>
            </a:extLst>
          </p:cNvPr>
          <p:cNvCxnSpPr>
            <a:stCxn id="38" idx="6"/>
            <a:endCxn id="43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2D994A-5ECC-AE72-DDDF-96F8BA08ED0F}"/>
              </a:ext>
            </a:extLst>
          </p:cNvPr>
          <p:cNvCxnSpPr>
            <a:stCxn id="39" idx="6"/>
            <a:endCxn id="43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4112F2-DDD9-BC09-A21F-FD07C81F02BB}"/>
              </a:ext>
            </a:extLst>
          </p:cNvPr>
          <p:cNvCxnSpPr>
            <a:stCxn id="39" idx="6"/>
            <a:endCxn id="44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F8AEE5-EB7A-6B57-DAB3-1EAA03DD2DCA}"/>
              </a:ext>
            </a:extLst>
          </p:cNvPr>
          <p:cNvCxnSpPr>
            <a:stCxn id="39" idx="6"/>
            <a:endCxn id="4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F1035F-149F-A013-D25E-B080C43B8118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99FD69-8C3B-F1C9-F13A-1C4C9704C022}"/>
              </a:ext>
            </a:extLst>
          </p:cNvPr>
          <p:cNvCxnSpPr>
            <a:stCxn id="40" idx="6"/>
            <a:endCxn id="46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8DEA1F-4A66-2B4A-79D9-17245E91F23F}"/>
              </a:ext>
            </a:extLst>
          </p:cNvPr>
          <p:cNvCxnSpPr>
            <a:stCxn id="41" idx="6"/>
            <a:endCxn id="4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66B6D3-E0E3-2CD2-6989-DEF9EB657C2F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1F1314-89D6-39A5-7B7E-CC2EFA863449}"/>
              </a:ext>
            </a:extLst>
          </p:cNvPr>
          <p:cNvCxnSpPr>
            <a:stCxn id="42" idx="6"/>
            <a:endCxn id="47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27DD3C-D390-C532-31A1-E16B2BA85B9F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DCF1A0-3DBA-B977-ADC0-4A4ADA2CA5C0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47634E-D2B0-E609-03A5-DD1B2C92A8D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D3661F-7B96-5462-7EF3-21B879D1A7E1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D3661F-7B96-5462-7EF3-21B879D1A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D2CA-9056-E593-1EA5-7F68C446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2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6B32-A985-0EFD-14C2-630EF6A9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Sample-and-Prune</a:t>
            </a:r>
            <a:r>
              <a:rPr lang="en-US" dirty="0"/>
              <a:t> algorithm</a:t>
            </a:r>
            <a:endParaRPr lang="en-IL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E0B6AB-81AF-9B54-84ED-8170CB57CE5C}"/>
              </a:ext>
            </a:extLst>
          </p:cNvPr>
          <p:cNvGrpSpPr/>
          <p:nvPr/>
        </p:nvGrpSpPr>
        <p:grpSpPr>
          <a:xfrm>
            <a:off x="480691" y="2214642"/>
            <a:ext cx="1845439" cy="1149095"/>
            <a:chOff x="327259" y="3561347"/>
            <a:chExt cx="2131675" cy="1398822"/>
          </a:xfrm>
        </p:grpSpPr>
        <p:sp>
          <p:nvSpPr>
            <p:cNvPr id="64" name="Smiley Face 63">
              <a:extLst>
                <a:ext uri="{FF2B5EF4-FFF2-40B4-BE49-F238E27FC236}">
                  <a16:creationId xmlns:a16="http://schemas.microsoft.com/office/drawing/2014/main" id="{2107CF7E-A91E-8FC8-6B8E-ECC893E33FB0}"/>
                </a:ext>
              </a:extLst>
            </p:cNvPr>
            <p:cNvSpPr/>
            <p:nvPr/>
          </p:nvSpPr>
          <p:spPr>
            <a:xfrm>
              <a:off x="503401" y="3783007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65" name="Smiley Face 64">
              <a:extLst>
                <a:ext uri="{FF2B5EF4-FFF2-40B4-BE49-F238E27FC236}">
                  <a16:creationId xmlns:a16="http://schemas.microsoft.com/office/drawing/2014/main" id="{7519F715-4DA4-E33D-68A2-FD9750F095B6}"/>
                </a:ext>
              </a:extLst>
            </p:cNvPr>
            <p:cNvSpPr/>
            <p:nvPr/>
          </p:nvSpPr>
          <p:spPr>
            <a:xfrm>
              <a:off x="1127439" y="3783006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66" name="Smiley Face 65">
              <a:extLst>
                <a:ext uri="{FF2B5EF4-FFF2-40B4-BE49-F238E27FC236}">
                  <a16:creationId xmlns:a16="http://schemas.microsoft.com/office/drawing/2014/main" id="{93A8C1DD-7AA6-B74A-AB4D-1DDA4992E4AB}"/>
                </a:ext>
              </a:extLst>
            </p:cNvPr>
            <p:cNvSpPr/>
            <p:nvPr/>
          </p:nvSpPr>
          <p:spPr>
            <a:xfrm>
              <a:off x="1751477" y="3783005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4EDE0F-2DBC-0D0C-5125-FAC8EFC2032F}"/>
                </a:ext>
              </a:extLst>
            </p:cNvPr>
            <p:cNvSpPr/>
            <p:nvPr/>
          </p:nvSpPr>
          <p:spPr>
            <a:xfrm>
              <a:off x="327259" y="3561347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C55AFE-5AB2-66F8-A762-F744144CB6CB}"/>
                    </a:ext>
                  </a:extLst>
                </p:cNvPr>
                <p:cNvSpPr txBox="1"/>
                <p:nvPr/>
              </p:nvSpPr>
              <p:spPr>
                <a:xfrm>
                  <a:off x="1127439" y="4473105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C55AFE-5AB2-66F8-A762-F744144CB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39" y="4473105"/>
                  <a:ext cx="760395" cy="4870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F8910B-8165-96D2-AC5B-E9B41AFC5380}"/>
              </a:ext>
            </a:extLst>
          </p:cNvPr>
          <p:cNvGrpSpPr/>
          <p:nvPr/>
        </p:nvGrpSpPr>
        <p:grpSpPr>
          <a:xfrm>
            <a:off x="3044161" y="2214642"/>
            <a:ext cx="1615453" cy="1180201"/>
            <a:chOff x="2926401" y="3561347"/>
            <a:chExt cx="1866017" cy="1436688"/>
          </a:xfrm>
        </p:grpSpPr>
        <p:sp>
          <p:nvSpPr>
            <p:cNvPr id="70" name="Smiley Face 69">
              <a:extLst>
                <a:ext uri="{FF2B5EF4-FFF2-40B4-BE49-F238E27FC236}">
                  <a16:creationId xmlns:a16="http://schemas.microsoft.com/office/drawing/2014/main" id="{A9EDFB20-A109-0950-7389-BDA4CA2ECAED}"/>
                </a:ext>
              </a:extLst>
            </p:cNvPr>
            <p:cNvSpPr/>
            <p:nvPr/>
          </p:nvSpPr>
          <p:spPr>
            <a:xfrm>
              <a:off x="3235372" y="3824627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71" name="Smiley Face 70">
              <a:extLst>
                <a:ext uri="{FF2B5EF4-FFF2-40B4-BE49-F238E27FC236}">
                  <a16:creationId xmlns:a16="http://schemas.microsoft.com/office/drawing/2014/main" id="{1DD1508D-0D8D-CD9D-1908-EB55CF86F7D3}"/>
                </a:ext>
              </a:extLst>
            </p:cNvPr>
            <p:cNvSpPr/>
            <p:nvPr/>
          </p:nvSpPr>
          <p:spPr>
            <a:xfrm>
              <a:off x="3859410" y="3824626"/>
              <a:ext cx="471638" cy="481263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91ACDFC-09E6-9FC5-BC6B-91610626DE4C}"/>
                </a:ext>
              </a:extLst>
            </p:cNvPr>
            <p:cNvSpPr/>
            <p:nvPr/>
          </p:nvSpPr>
          <p:spPr>
            <a:xfrm>
              <a:off x="2926401" y="3561347"/>
              <a:ext cx="1866017" cy="9496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3325910-613E-1367-521A-027F780153E9}"/>
                    </a:ext>
                  </a:extLst>
                </p:cNvPr>
                <p:cNvSpPr txBox="1"/>
                <p:nvPr/>
              </p:nvSpPr>
              <p:spPr>
                <a:xfrm>
                  <a:off x="3570693" y="4510971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3325910-613E-1367-521A-027F78015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93" y="4510971"/>
                  <a:ext cx="760395" cy="4870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09026-21E5-08EC-7CD1-A5E2FA293BDC}"/>
              </a:ext>
            </a:extLst>
          </p:cNvPr>
          <p:cNvGrpSpPr/>
          <p:nvPr/>
        </p:nvGrpSpPr>
        <p:grpSpPr>
          <a:xfrm>
            <a:off x="7048543" y="2239476"/>
            <a:ext cx="1845439" cy="1164382"/>
            <a:chOff x="6468819" y="3545374"/>
            <a:chExt cx="2131675" cy="1417431"/>
          </a:xfrm>
        </p:grpSpPr>
        <p:sp>
          <p:nvSpPr>
            <p:cNvPr id="75" name="Smiley Face 74">
              <a:extLst>
                <a:ext uri="{FF2B5EF4-FFF2-40B4-BE49-F238E27FC236}">
                  <a16:creationId xmlns:a16="http://schemas.microsoft.com/office/drawing/2014/main" id="{1545B447-DCB1-1482-6046-305AF8A60C20}"/>
                </a:ext>
              </a:extLst>
            </p:cNvPr>
            <p:cNvSpPr/>
            <p:nvPr/>
          </p:nvSpPr>
          <p:spPr>
            <a:xfrm>
              <a:off x="6674800" y="3824625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76" name="Smiley Face 75">
              <a:extLst>
                <a:ext uri="{FF2B5EF4-FFF2-40B4-BE49-F238E27FC236}">
                  <a16:creationId xmlns:a16="http://schemas.microsoft.com/office/drawing/2014/main" id="{0D13DD0A-FCF0-EB7F-7AC8-F462BB096F66}"/>
                </a:ext>
              </a:extLst>
            </p:cNvPr>
            <p:cNvSpPr/>
            <p:nvPr/>
          </p:nvSpPr>
          <p:spPr>
            <a:xfrm>
              <a:off x="7298838" y="3824624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77" name="Smiley Face 76">
              <a:extLst>
                <a:ext uri="{FF2B5EF4-FFF2-40B4-BE49-F238E27FC236}">
                  <a16:creationId xmlns:a16="http://schemas.microsoft.com/office/drawing/2014/main" id="{372C324F-4198-0D62-93D3-18737EC86252}"/>
                </a:ext>
              </a:extLst>
            </p:cNvPr>
            <p:cNvSpPr/>
            <p:nvPr/>
          </p:nvSpPr>
          <p:spPr>
            <a:xfrm>
              <a:off x="7922876" y="3824623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56ED34E-37C8-20C9-4072-6B2479619E71}"/>
                </a:ext>
              </a:extLst>
            </p:cNvPr>
            <p:cNvSpPr/>
            <p:nvPr/>
          </p:nvSpPr>
          <p:spPr>
            <a:xfrm>
              <a:off x="6468819" y="3545374"/>
              <a:ext cx="2131675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E4D534E-5CA8-2F93-70D7-5E7BE83DE62F}"/>
                    </a:ext>
                  </a:extLst>
                </p:cNvPr>
                <p:cNvSpPr txBox="1"/>
                <p:nvPr/>
              </p:nvSpPr>
              <p:spPr>
                <a:xfrm>
                  <a:off x="7165473" y="4475741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E4D534E-5CA8-2F93-70D7-5E7BE83DE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473" y="4475741"/>
                  <a:ext cx="760395" cy="487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8F92A6-065C-BA90-65A1-5729D676AB7A}"/>
              </a:ext>
            </a:extLst>
          </p:cNvPr>
          <p:cNvGrpSpPr/>
          <p:nvPr/>
        </p:nvGrpSpPr>
        <p:grpSpPr>
          <a:xfrm>
            <a:off x="9502825" y="2233604"/>
            <a:ext cx="2385683" cy="1164625"/>
            <a:chOff x="8932886" y="3542442"/>
            <a:chExt cx="2755713" cy="1417726"/>
          </a:xfrm>
        </p:grpSpPr>
        <p:sp>
          <p:nvSpPr>
            <p:cNvPr id="81" name="Smiley Face 80">
              <a:extLst>
                <a:ext uri="{FF2B5EF4-FFF2-40B4-BE49-F238E27FC236}">
                  <a16:creationId xmlns:a16="http://schemas.microsoft.com/office/drawing/2014/main" id="{A5AD83C9-1174-BA35-29D7-18D67A96C299}"/>
                </a:ext>
              </a:extLst>
            </p:cNvPr>
            <p:cNvSpPr/>
            <p:nvPr/>
          </p:nvSpPr>
          <p:spPr>
            <a:xfrm>
              <a:off x="9170952" y="3824625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82" name="Smiley Face 81">
              <a:extLst>
                <a:ext uri="{FF2B5EF4-FFF2-40B4-BE49-F238E27FC236}">
                  <a16:creationId xmlns:a16="http://schemas.microsoft.com/office/drawing/2014/main" id="{B8C5A63F-06EA-8475-DB7A-44BB0A259E14}"/>
                </a:ext>
              </a:extLst>
            </p:cNvPr>
            <p:cNvSpPr/>
            <p:nvPr/>
          </p:nvSpPr>
          <p:spPr>
            <a:xfrm>
              <a:off x="9794990" y="3824624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83" name="Smiley Face 82">
              <a:extLst>
                <a:ext uri="{FF2B5EF4-FFF2-40B4-BE49-F238E27FC236}">
                  <a16:creationId xmlns:a16="http://schemas.microsoft.com/office/drawing/2014/main" id="{D21E2A39-A10A-6EE4-D244-FA8F624087E4}"/>
                </a:ext>
              </a:extLst>
            </p:cNvPr>
            <p:cNvSpPr/>
            <p:nvPr/>
          </p:nvSpPr>
          <p:spPr>
            <a:xfrm>
              <a:off x="10419028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84" name="Smiley Face 83">
              <a:extLst>
                <a:ext uri="{FF2B5EF4-FFF2-40B4-BE49-F238E27FC236}">
                  <a16:creationId xmlns:a16="http://schemas.microsoft.com/office/drawing/2014/main" id="{81FD7AAF-D3AD-EB57-CB4F-19BDE9E3ED72}"/>
                </a:ext>
              </a:extLst>
            </p:cNvPr>
            <p:cNvSpPr/>
            <p:nvPr/>
          </p:nvSpPr>
          <p:spPr>
            <a:xfrm>
              <a:off x="11043066" y="3824623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A23738D-98DD-067A-A67C-3E3486C21055}"/>
                </a:ext>
              </a:extLst>
            </p:cNvPr>
            <p:cNvSpPr/>
            <p:nvPr/>
          </p:nvSpPr>
          <p:spPr>
            <a:xfrm>
              <a:off x="8932886" y="3542442"/>
              <a:ext cx="2755713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C6A28E8-B6D9-7541-D6E7-87EB6B65B920}"/>
                    </a:ext>
                  </a:extLst>
                </p:cNvPr>
                <p:cNvSpPr txBox="1"/>
                <p:nvPr/>
              </p:nvSpPr>
              <p:spPr>
                <a:xfrm>
                  <a:off x="9886430" y="4473105"/>
                  <a:ext cx="760395" cy="487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C6A28E8-B6D9-7541-D6E7-87EB6B65B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430" y="4473105"/>
                  <a:ext cx="760395" cy="487063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62FCE5-1CBC-A3FE-3406-880083CA85A8}"/>
              </a:ext>
            </a:extLst>
          </p:cNvPr>
          <p:cNvGrpSpPr/>
          <p:nvPr/>
        </p:nvGrpSpPr>
        <p:grpSpPr>
          <a:xfrm>
            <a:off x="5119908" y="2214641"/>
            <a:ext cx="1468503" cy="1193323"/>
            <a:chOff x="5024942" y="3561347"/>
            <a:chExt cx="1696274" cy="145266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E28DD2-A375-32DB-44F1-C3E5A7297DE7}"/>
                </a:ext>
              </a:extLst>
            </p:cNvPr>
            <p:cNvGrpSpPr/>
            <p:nvPr/>
          </p:nvGrpSpPr>
          <p:grpSpPr>
            <a:xfrm>
              <a:off x="5024942" y="3561347"/>
              <a:ext cx="1696274" cy="1452661"/>
              <a:chOff x="5054373" y="3561347"/>
              <a:chExt cx="1696274" cy="1452661"/>
            </a:xfrm>
          </p:grpSpPr>
          <p:sp>
            <p:nvSpPr>
              <p:cNvPr id="91" name="Smiley Face 90">
                <a:extLst>
                  <a:ext uri="{FF2B5EF4-FFF2-40B4-BE49-F238E27FC236}">
                    <a16:creationId xmlns:a16="http://schemas.microsoft.com/office/drawing/2014/main" id="{6262D68A-D0A0-79B7-D30C-C552F026B8DC}"/>
                  </a:ext>
                </a:extLst>
              </p:cNvPr>
              <p:cNvSpPr/>
              <p:nvPr/>
            </p:nvSpPr>
            <p:spPr>
              <a:xfrm>
                <a:off x="5343305" y="3824625"/>
                <a:ext cx="471638" cy="481263"/>
              </a:xfrm>
              <a:prstGeom prst="smileyFace">
                <a:avLst/>
              </a:prstGeom>
              <a:solidFill>
                <a:srgbClr val="E59A7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5A30B28-5D4B-137E-F7C3-9E41FCDB7EBC}"/>
                  </a:ext>
                </a:extLst>
              </p:cNvPr>
              <p:cNvSpPr/>
              <p:nvPr/>
            </p:nvSpPr>
            <p:spPr>
              <a:xfrm>
                <a:off x="5054373" y="3561347"/>
                <a:ext cx="1696274" cy="9496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44BC664-D40B-E409-D7CA-F480B9673D54}"/>
                      </a:ext>
                    </a:extLst>
                  </p:cNvPr>
                  <p:cNvSpPr txBox="1"/>
                  <p:nvPr/>
                </p:nvSpPr>
                <p:spPr>
                  <a:xfrm>
                    <a:off x="5528856" y="4526944"/>
                    <a:ext cx="760395" cy="487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sz="200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44BC664-D40B-E409-D7CA-F480B9673D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8856" y="4526944"/>
                    <a:ext cx="760395" cy="4870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Smiley Face 89">
              <a:extLst>
                <a:ext uri="{FF2B5EF4-FFF2-40B4-BE49-F238E27FC236}">
                  <a16:creationId xmlns:a16="http://schemas.microsoft.com/office/drawing/2014/main" id="{20508AF1-36B9-7408-8D3E-B580B6F3AE70}"/>
                </a:ext>
              </a:extLst>
            </p:cNvPr>
            <p:cNvSpPr/>
            <p:nvPr/>
          </p:nvSpPr>
          <p:spPr>
            <a:xfrm>
              <a:off x="5935527" y="3830888"/>
              <a:ext cx="471638" cy="481263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82F41E5-0398-C6CC-2901-B6B438975492}"/>
              </a:ext>
            </a:extLst>
          </p:cNvPr>
          <p:cNvGrpSpPr/>
          <p:nvPr/>
        </p:nvGrpSpPr>
        <p:grpSpPr>
          <a:xfrm>
            <a:off x="941832" y="3598973"/>
            <a:ext cx="749327" cy="1167080"/>
            <a:chOff x="825608" y="3662981"/>
            <a:chExt cx="865551" cy="142071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818E407-62A4-3EDA-98A2-245EEDB1919A}"/>
                </a:ext>
              </a:extLst>
            </p:cNvPr>
            <p:cNvGrpSpPr/>
            <p:nvPr/>
          </p:nvGrpSpPr>
          <p:grpSpPr>
            <a:xfrm>
              <a:off x="825608" y="3662981"/>
              <a:ext cx="865551" cy="933651"/>
              <a:chOff x="194455" y="3684874"/>
              <a:chExt cx="865551" cy="933651"/>
            </a:xfrm>
          </p:grpSpPr>
          <p:sp>
            <p:nvSpPr>
              <p:cNvPr id="25" name="Smiley Face 24">
                <a:extLst>
                  <a:ext uri="{FF2B5EF4-FFF2-40B4-BE49-F238E27FC236}">
                    <a16:creationId xmlns:a16="http://schemas.microsoft.com/office/drawing/2014/main" id="{B9DB6B98-B599-7FD2-865F-A51F4243EAE1}"/>
                  </a:ext>
                </a:extLst>
              </p:cNvPr>
              <p:cNvSpPr/>
              <p:nvPr/>
            </p:nvSpPr>
            <p:spPr>
              <a:xfrm>
                <a:off x="370597" y="3906534"/>
                <a:ext cx="471638" cy="481263"/>
              </a:xfrm>
              <a:prstGeom prst="smileyFac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797655-AD33-685E-8592-609944C57F99}"/>
                  </a:ext>
                </a:extLst>
              </p:cNvPr>
              <p:cNvSpPr/>
              <p:nvPr/>
            </p:nvSpPr>
            <p:spPr>
              <a:xfrm>
                <a:off x="194455" y="3684874"/>
                <a:ext cx="865551" cy="9336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37AF65-332A-E4C8-8B49-CC91F9209898}"/>
                    </a:ext>
                  </a:extLst>
                </p:cNvPr>
                <p:cNvSpPr txBox="1"/>
                <p:nvPr/>
              </p:nvSpPr>
              <p:spPr>
                <a:xfrm>
                  <a:off x="886222" y="4596632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37AF65-332A-E4C8-8B49-CC91F9209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22" y="4596632"/>
                  <a:ext cx="760395" cy="4870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10BF45-B727-6710-E8AE-B2B167E9A5FB}"/>
              </a:ext>
            </a:extLst>
          </p:cNvPr>
          <p:cNvGrpSpPr/>
          <p:nvPr/>
        </p:nvGrpSpPr>
        <p:grpSpPr>
          <a:xfrm>
            <a:off x="3505003" y="3647167"/>
            <a:ext cx="749326" cy="1158597"/>
            <a:chOff x="3388779" y="3711174"/>
            <a:chExt cx="865550" cy="141038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1CDB980-EA27-6F07-EAFC-A003DB4D643C}"/>
                </a:ext>
              </a:extLst>
            </p:cNvPr>
            <p:cNvGrpSpPr/>
            <p:nvPr/>
          </p:nvGrpSpPr>
          <p:grpSpPr>
            <a:xfrm>
              <a:off x="3388779" y="3711174"/>
              <a:ext cx="865550" cy="949624"/>
              <a:chOff x="2920762" y="3684874"/>
              <a:chExt cx="865550" cy="949624"/>
            </a:xfrm>
          </p:grpSpPr>
          <p:sp>
            <p:nvSpPr>
              <p:cNvPr id="31" name="Smiley Face 30">
                <a:extLst>
                  <a:ext uri="{FF2B5EF4-FFF2-40B4-BE49-F238E27FC236}">
                    <a16:creationId xmlns:a16="http://schemas.microsoft.com/office/drawing/2014/main" id="{84D6C155-EC8A-B95C-6298-2EC7FE004F6B}"/>
                  </a:ext>
                </a:extLst>
              </p:cNvPr>
              <p:cNvSpPr/>
              <p:nvPr/>
            </p:nvSpPr>
            <p:spPr>
              <a:xfrm>
                <a:off x="3102568" y="3948154"/>
                <a:ext cx="471638" cy="481263"/>
              </a:xfrm>
              <a:prstGeom prst="smileyFac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CE2AF48-EB03-40AB-3C30-2FFDC68C1B65}"/>
                  </a:ext>
                </a:extLst>
              </p:cNvPr>
              <p:cNvSpPr/>
              <p:nvPr/>
            </p:nvSpPr>
            <p:spPr>
              <a:xfrm>
                <a:off x="2920762" y="3684874"/>
                <a:ext cx="865550" cy="9496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BC885FA-3A3F-47F8-6463-27178FEF9290}"/>
                    </a:ext>
                  </a:extLst>
                </p:cNvPr>
                <p:cNvSpPr txBox="1"/>
                <p:nvPr/>
              </p:nvSpPr>
              <p:spPr>
                <a:xfrm>
                  <a:off x="3477769" y="4634499"/>
                  <a:ext cx="760395" cy="487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BC885FA-3A3F-47F8-6463-27178FEF9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769" y="4634499"/>
                  <a:ext cx="760395" cy="487063"/>
                </a:xfrm>
                <a:prstGeom prst="rect">
                  <a:avLst/>
                </a:prstGeom>
                <a:blipFill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4C28B2-2B9B-35A3-2797-43A219B77326}"/>
              </a:ext>
            </a:extLst>
          </p:cNvPr>
          <p:cNvGrpSpPr/>
          <p:nvPr/>
        </p:nvGrpSpPr>
        <p:grpSpPr>
          <a:xfrm>
            <a:off x="7397854" y="3649186"/>
            <a:ext cx="1236079" cy="1172129"/>
            <a:chOff x="7116246" y="3749040"/>
            <a:chExt cx="1427801" cy="142686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8B7474-D183-39E1-ABA7-12D17D41A472}"/>
                </a:ext>
              </a:extLst>
            </p:cNvPr>
            <p:cNvGrpSpPr/>
            <p:nvPr/>
          </p:nvGrpSpPr>
          <p:grpSpPr>
            <a:xfrm>
              <a:off x="7116246" y="3749040"/>
              <a:ext cx="1427801" cy="933651"/>
              <a:chOff x="7438372" y="3692860"/>
              <a:chExt cx="1427801" cy="933651"/>
            </a:xfrm>
          </p:grpSpPr>
          <p:sp>
            <p:nvSpPr>
              <p:cNvPr id="36" name="Smiley Face 35">
                <a:extLst>
                  <a:ext uri="{FF2B5EF4-FFF2-40B4-BE49-F238E27FC236}">
                    <a16:creationId xmlns:a16="http://schemas.microsoft.com/office/drawing/2014/main" id="{3CD0EDFE-6C25-5C55-B5D0-C2FB7CD8C178}"/>
                  </a:ext>
                </a:extLst>
              </p:cNvPr>
              <p:cNvSpPr/>
              <p:nvPr/>
            </p:nvSpPr>
            <p:spPr>
              <a:xfrm>
                <a:off x="7570831" y="3983028"/>
                <a:ext cx="471638" cy="481263"/>
              </a:xfrm>
              <a:prstGeom prst="smileyFac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38" name="Smiley Face 37">
                <a:extLst>
                  <a:ext uri="{FF2B5EF4-FFF2-40B4-BE49-F238E27FC236}">
                    <a16:creationId xmlns:a16="http://schemas.microsoft.com/office/drawing/2014/main" id="{6600F439-4C72-8919-DFE9-B31AB4661DC7}"/>
                  </a:ext>
                </a:extLst>
              </p:cNvPr>
              <p:cNvSpPr/>
              <p:nvPr/>
            </p:nvSpPr>
            <p:spPr>
              <a:xfrm>
                <a:off x="8216364" y="3988958"/>
                <a:ext cx="471638" cy="481263"/>
              </a:xfrm>
              <a:prstGeom prst="smileyFac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E5F4220-20CC-2273-BCFA-EB03FD195546}"/>
                  </a:ext>
                </a:extLst>
              </p:cNvPr>
              <p:cNvSpPr/>
              <p:nvPr/>
            </p:nvSpPr>
            <p:spPr>
              <a:xfrm>
                <a:off x="7438372" y="3692860"/>
                <a:ext cx="1427801" cy="9336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7E9C2D9-897B-2EB5-12EE-4FAD75930363}"/>
                    </a:ext>
                  </a:extLst>
                </p:cNvPr>
                <p:cNvSpPr txBox="1"/>
                <p:nvPr/>
              </p:nvSpPr>
              <p:spPr>
                <a:xfrm>
                  <a:off x="7493534" y="4688837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7E9C2D9-897B-2EB5-12EE-4FAD75930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534" y="4688837"/>
                  <a:ext cx="760395" cy="4870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6DC41A3-D250-A5BC-3DCA-0296434D3EC2}"/>
              </a:ext>
            </a:extLst>
          </p:cNvPr>
          <p:cNvGrpSpPr/>
          <p:nvPr/>
        </p:nvGrpSpPr>
        <p:grpSpPr>
          <a:xfrm>
            <a:off x="9990604" y="3636839"/>
            <a:ext cx="1231032" cy="1167080"/>
            <a:chOff x="9799665" y="3700847"/>
            <a:chExt cx="1421971" cy="142071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7788CC-9094-B883-2B44-A79BE97A292F}"/>
                </a:ext>
              </a:extLst>
            </p:cNvPr>
            <p:cNvGrpSpPr/>
            <p:nvPr/>
          </p:nvGrpSpPr>
          <p:grpSpPr>
            <a:xfrm>
              <a:off x="9799665" y="3700847"/>
              <a:ext cx="1421971" cy="933651"/>
              <a:chOff x="10466537" y="3703836"/>
              <a:chExt cx="1421971" cy="933651"/>
            </a:xfrm>
          </p:grpSpPr>
          <p:sp>
            <p:nvSpPr>
              <p:cNvPr id="44" name="Smiley Face 43">
                <a:extLst>
                  <a:ext uri="{FF2B5EF4-FFF2-40B4-BE49-F238E27FC236}">
                    <a16:creationId xmlns:a16="http://schemas.microsoft.com/office/drawing/2014/main" id="{32914A33-5B22-D73E-F33E-92DC5D6E75EB}"/>
                  </a:ext>
                </a:extLst>
              </p:cNvPr>
              <p:cNvSpPr/>
              <p:nvPr/>
            </p:nvSpPr>
            <p:spPr>
              <a:xfrm>
                <a:off x="10618937" y="3986017"/>
                <a:ext cx="471638" cy="481263"/>
              </a:xfrm>
              <a:prstGeom prst="smileyFace">
                <a:avLst/>
              </a:prstGeom>
              <a:solidFill>
                <a:srgbClr val="AD97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45" name="Smiley Face 44">
                <a:extLst>
                  <a:ext uri="{FF2B5EF4-FFF2-40B4-BE49-F238E27FC236}">
                    <a16:creationId xmlns:a16="http://schemas.microsoft.com/office/drawing/2014/main" id="{9114531B-EB70-D2CC-D80E-CF02F05D58EE}"/>
                  </a:ext>
                </a:extLst>
              </p:cNvPr>
              <p:cNvSpPr/>
              <p:nvPr/>
            </p:nvSpPr>
            <p:spPr>
              <a:xfrm>
                <a:off x="11242975" y="3986017"/>
                <a:ext cx="471638" cy="481263"/>
              </a:xfrm>
              <a:prstGeom prst="smileyFace">
                <a:avLst/>
              </a:prstGeom>
              <a:solidFill>
                <a:srgbClr val="AD97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49025A6-2A38-BE7F-5371-4E5E51BDEC6E}"/>
                  </a:ext>
                </a:extLst>
              </p:cNvPr>
              <p:cNvSpPr/>
              <p:nvPr/>
            </p:nvSpPr>
            <p:spPr>
              <a:xfrm>
                <a:off x="10466537" y="3703836"/>
                <a:ext cx="1421971" cy="9336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17A7FEF-9EE9-702B-FCC6-48A65C581D30}"/>
                    </a:ext>
                  </a:extLst>
                </p:cNvPr>
                <p:cNvSpPr txBox="1"/>
                <p:nvPr/>
              </p:nvSpPr>
              <p:spPr>
                <a:xfrm>
                  <a:off x="10130452" y="4634498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17A7FEF-9EE9-702B-FCC6-48A65C581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452" y="4634498"/>
                  <a:ext cx="760395" cy="4870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6E34B2-8BD7-DA1C-2CDE-6D48036C9513}"/>
              </a:ext>
            </a:extLst>
          </p:cNvPr>
          <p:cNvGrpSpPr/>
          <p:nvPr/>
        </p:nvGrpSpPr>
        <p:grpSpPr>
          <a:xfrm>
            <a:off x="5119908" y="3647166"/>
            <a:ext cx="1468503" cy="1193323"/>
            <a:chOff x="5024942" y="3561347"/>
            <a:chExt cx="1696274" cy="14526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83EE01-873B-A7C2-E273-7E9ABE48FBD4}"/>
                </a:ext>
              </a:extLst>
            </p:cNvPr>
            <p:cNvGrpSpPr/>
            <p:nvPr/>
          </p:nvGrpSpPr>
          <p:grpSpPr>
            <a:xfrm>
              <a:off x="5024942" y="3561347"/>
              <a:ext cx="1696274" cy="1452661"/>
              <a:chOff x="5054373" y="3561347"/>
              <a:chExt cx="1696274" cy="1452661"/>
            </a:xfrm>
          </p:grpSpPr>
          <p:sp>
            <p:nvSpPr>
              <p:cNvPr id="51" name="Smiley Face 50">
                <a:extLst>
                  <a:ext uri="{FF2B5EF4-FFF2-40B4-BE49-F238E27FC236}">
                    <a16:creationId xmlns:a16="http://schemas.microsoft.com/office/drawing/2014/main" id="{6480DA70-FBF0-959A-E80E-C150754468F9}"/>
                  </a:ext>
                </a:extLst>
              </p:cNvPr>
              <p:cNvSpPr/>
              <p:nvPr/>
            </p:nvSpPr>
            <p:spPr>
              <a:xfrm>
                <a:off x="5343305" y="3824625"/>
                <a:ext cx="471638" cy="481263"/>
              </a:xfrm>
              <a:prstGeom prst="smileyFace">
                <a:avLst/>
              </a:prstGeom>
              <a:solidFill>
                <a:srgbClr val="E59A7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B474F1-1E97-DD8C-A3EF-249B95CB3A47}"/>
                  </a:ext>
                </a:extLst>
              </p:cNvPr>
              <p:cNvSpPr/>
              <p:nvPr/>
            </p:nvSpPr>
            <p:spPr>
              <a:xfrm>
                <a:off x="5054373" y="3561347"/>
                <a:ext cx="1696274" cy="9496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471DB35-171B-A5C5-B1EC-BC8983F798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28856" y="4526944"/>
                    <a:ext cx="760395" cy="487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471DB35-171B-A5C5-B1EC-BC8983F798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8856" y="4526944"/>
                    <a:ext cx="760395" cy="4870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Smiley Face 49">
              <a:extLst>
                <a:ext uri="{FF2B5EF4-FFF2-40B4-BE49-F238E27FC236}">
                  <a16:creationId xmlns:a16="http://schemas.microsoft.com/office/drawing/2014/main" id="{01582F5E-7596-18B4-BD97-3DCD8F1E459B}"/>
                </a:ext>
              </a:extLst>
            </p:cNvPr>
            <p:cNvSpPr/>
            <p:nvPr/>
          </p:nvSpPr>
          <p:spPr>
            <a:xfrm>
              <a:off x="5935527" y="3830888"/>
              <a:ext cx="471638" cy="481263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D808774-D51D-9BB0-3474-D5FEC4DD3554}"/>
              </a:ext>
            </a:extLst>
          </p:cNvPr>
          <p:cNvCxnSpPr>
            <a:cxnSpLocks/>
            <a:stCxn id="47" idx="2"/>
            <a:endCxn id="108" idx="0"/>
          </p:cNvCxnSpPr>
          <p:nvPr/>
        </p:nvCxnSpPr>
        <p:spPr>
          <a:xfrm flipH="1">
            <a:off x="5909755" y="4803919"/>
            <a:ext cx="4696365" cy="628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CC95B2-5801-F9D8-31FD-288E6BE5CABF}"/>
              </a:ext>
            </a:extLst>
          </p:cNvPr>
          <p:cNvCxnSpPr>
            <a:cxnSpLocks/>
            <a:stCxn id="40" idx="2"/>
            <a:endCxn id="108" idx="0"/>
          </p:cNvCxnSpPr>
          <p:nvPr/>
        </p:nvCxnSpPr>
        <p:spPr>
          <a:xfrm flipH="1">
            <a:off x="5909755" y="4821315"/>
            <a:ext cx="2143872" cy="610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E1EAEB-E16F-76AF-D19F-133A565E2CDA}"/>
                  </a:ext>
                </a:extLst>
              </p:cNvPr>
              <p:cNvSpPr txBox="1"/>
              <p:nvPr/>
            </p:nvSpPr>
            <p:spPr>
              <a:xfrm>
                <a:off x="5555018" y="6233612"/>
                <a:ext cx="658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E1EAEB-E16F-76AF-D19F-133A565E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018" y="6233612"/>
                <a:ext cx="65829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4F8F61-537C-09FE-6923-D1D22C9774D8}"/>
              </a:ext>
            </a:extLst>
          </p:cNvPr>
          <p:cNvGrpSpPr/>
          <p:nvPr/>
        </p:nvGrpSpPr>
        <p:grpSpPr>
          <a:xfrm>
            <a:off x="3719952" y="5432155"/>
            <a:ext cx="4379605" cy="780091"/>
            <a:chOff x="4254328" y="5217865"/>
            <a:chExt cx="4379605" cy="780091"/>
          </a:xfrm>
        </p:grpSpPr>
        <p:sp>
          <p:nvSpPr>
            <p:cNvPr id="107" name="Smiley Face 106">
              <a:extLst>
                <a:ext uri="{FF2B5EF4-FFF2-40B4-BE49-F238E27FC236}">
                  <a16:creationId xmlns:a16="http://schemas.microsoft.com/office/drawing/2014/main" id="{D15A0600-E596-8CA2-FD02-A7885CE42CC8}"/>
                </a:ext>
              </a:extLst>
            </p:cNvPr>
            <p:cNvSpPr/>
            <p:nvPr/>
          </p:nvSpPr>
          <p:spPr>
            <a:xfrm>
              <a:off x="5424105" y="5434141"/>
              <a:ext cx="408308" cy="395345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9B7E42-6C1C-7210-E8B2-4975C5A09FB4}"/>
                </a:ext>
              </a:extLst>
            </p:cNvPr>
            <p:cNvSpPr/>
            <p:nvPr/>
          </p:nvSpPr>
          <p:spPr>
            <a:xfrm>
              <a:off x="4254328" y="5217865"/>
              <a:ext cx="4379605" cy="7800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06" name="Smiley Face 105">
              <a:extLst>
                <a:ext uri="{FF2B5EF4-FFF2-40B4-BE49-F238E27FC236}">
                  <a16:creationId xmlns:a16="http://schemas.microsoft.com/office/drawing/2014/main" id="{5FF80212-D27D-E61F-7033-67CE0BDE88A2}"/>
                </a:ext>
              </a:extLst>
            </p:cNvPr>
            <p:cNvSpPr/>
            <p:nvPr/>
          </p:nvSpPr>
          <p:spPr>
            <a:xfrm>
              <a:off x="5962284" y="5439286"/>
              <a:ext cx="408308" cy="395345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2" name="Smiley Face 121">
              <a:extLst>
                <a:ext uri="{FF2B5EF4-FFF2-40B4-BE49-F238E27FC236}">
                  <a16:creationId xmlns:a16="http://schemas.microsoft.com/office/drawing/2014/main" id="{615CF5B2-9BA6-7451-E050-7DBDE252CCFE}"/>
                </a:ext>
              </a:extLst>
            </p:cNvPr>
            <p:cNvSpPr/>
            <p:nvPr/>
          </p:nvSpPr>
          <p:spPr>
            <a:xfrm>
              <a:off x="4885926" y="5440968"/>
              <a:ext cx="408308" cy="395345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 dirty="0"/>
            </a:p>
          </p:txBody>
        </p:sp>
        <p:sp>
          <p:nvSpPr>
            <p:cNvPr id="123" name="Smiley Face 122">
              <a:extLst>
                <a:ext uri="{FF2B5EF4-FFF2-40B4-BE49-F238E27FC236}">
                  <a16:creationId xmlns:a16="http://schemas.microsoft.com/office/drawing/2014/main" id="{0F28C776-0E35-E7BA-0E04-0FB075EFE07A}"/>
                </a:ext>
              </a:extLst>
            </p:cNvPr>
            <p:cNvSpPr/>
            <p:nvPr/>
          </p:nvSpPr>
          <p:spPr>
            <a:xfrm>
              <a:off x="4347747" y="5440968"/>
              <a:ext cx="408308" cy="395345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4" name="Smiley Face 123">
              <a:extLst>
                <a:ext uri="{FF2B5EF4-FFF2-40B4-BE49-F238E27FC236}">
                  <a16:creationId xmlns:a16="http://schemas.microsoft.com/office/drawing/2014/main" id="{F363AE69-FBB8-2120-DE05-65DE36E959D3}"/>
                </a:ext>
              </a:extLst>
            </p:cNvPr>
            <p:cNvSpPr/>
            <p:nvPr/>
          </p:nvSpPr>
          <p:spPr>
            <a:xfrm>
              <a:off x="6500463" y="5440968"/>
              <a:ext cx="408307" cy="395345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5" name="Smiley Face 124">
              <a:extLst>
                <a:ext uri="{FF2B5EF4-FFF2-40B4-BE49-F238E27FC236}">
                  <a16:creationId xmlns:a16="http://schemas.microsoft.com/office/drawing/2014/main" id="{8ED9DFDE-47EC-141A-76E6-238BA43A9271}"/>
                </a:ext>
              </a:extLst>
            </p:cNvPr>
            <p:cNvSpPr/>
            <p:nvPr/>
          </p:nvSpPr>
          <p:spPr>
            <a:xfrm>
              <a:off x="7059315" y="5445840"/>
              <a:ext cx="408307" cy="395345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6" name="Smiley Face 125">
              <a:extLst>
                <a:ext uri="{FF2B5EF4-FFF2-40B4-BE49-F238E27FC236}">
                  <a16:creationId xmlns:a16="http://schemas.microsoft.com/office/drawing/2014/main" id="{21EBCF20-B674-B607-0E0E-03B861F46427}"/>
                </a:ext>
              </a:extLst>
            </p:cNvPr>
            <p:cNvSpPr/>
            <p:nvPr/>
          </p:nvSpPr>
          <p:spPr>
            <a:xfrm>
              <a:off x="7576820" y="5442439"/>
              <a:ext cx="408308" cy="395345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7" name="Smiley Face 126">
              <a:extLst>
                <a:ext uri="{FF2B5EF4-FFF2-40B4-BE49-F238E27FC236}">
                  <a16:creationId xmlns:a16="http://schemas.microsoft.com/office/drawing/2014/main" id="{3007BC9B-99C9-BB96-1A8A-0B07E4040780}"/>
                </a:ext>
              </a:extLst>
            </p:cNvPr>
            <p:cNvSpPr/>
            <p:nvPr/>
          </p:nvSpPr>
          <p:spPr>
            <a:xfrm>
              <a:off x="8117064" y="5442439"/>
              <a:ext cx="408308" cy="395345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B7ED9A1-B0ED-6A34-4AC3-BF5DE95EDC36}"/>
              </a:ext>
            </a:extLst>
          </p:cNvPr>
          <p:cNvCxnSpPr>
            <a:cxnSpLocks/>
            <a:stCxn id="53" idx="2"/>
            <a:endCxn id="108" idx="0"/>
          </p:cNvCxnSpPr>
          <p:nvPr/>
        </p:nvCxnSpPr>
        <p:spPr>
          <a:xfrm>
            <a:off x="5859825" y="4840489"/>
            <a:ext cx="49930" cy="591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7D66170-2F86-DBC6-CF95-BC98E439611F}"/>
              </a:ext>
            </a:extLst>
          </p:cNvPr>
          <p:cNvCxnSpPr>
            <a:cxnSpLocks/>
            <a:stCxn id="34" idx="2"/>
            <a:endCxn id="108" idx="0"/>
          </p:cNvCxnSpPr>
          <p:nvPr/>
        </p:nvCxnSpPr>
        <p:spPr>
          <a:xfrm>
            <a:off x="3911190" y="4805764"/>
            <a:ext cx="1998565" cy="626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B5179FF-6E44-916E-D089-F55DBF98834B}"/>
              </a:ext>
            </a:extLst>
          </p:cNvPr>
          <p:cNvCxnSpPr>
            <a:cxnSpLocks/>
            <a:stCxn id="29" idx="2"/>
            <a:endCxn id="108" idx="0"/>
          </p:cNvCxnSpPr>
          <p:nvPr/>
        </p:nvCxnSpPr>
        <p:spPr>
          <a:xfrm>
            <a:off x="1323453" y="4766053"/>
            <a:ext cx="4586302" cy="666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5CD24AF-12A7-C7F8-52ED-D7ED0AAFC144}"/>
                  </a:ext>
                </a:extLst>
              </p:cNvPr>
              <p:cNvSpPr txBox="1"/>
              <p:nvPr/>
            </p:nvSpPr>
            <p:spPr>
              <a:xfrm>
                <a:off x="224365" y="5279099"/>
                <a:ext cx="3491588" cy="789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each element </a:t>
                </a:r>
                <a:r>
                  <a:rPr lang="en-US" dirty="0" err="1"/>
                  <a:t>w.p.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sends 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5CD24AF-12A7-C7F8-52ED-D7ED0AAFC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5" y="5279099"/>
                <a:ext cx="3491588" cy="789383"/>
              </a:xfrm>
              <a:prstGeom prst="rect">
                <a:avLst/>
              </a:prstGeom>
              <a:blipFill>
                <a:blip r:embed="rId14"/>
                <a:stretch>
                  <a:fillRect l="-1571" b="-124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8281329-C6DC-63E5-9C18-8E1654640BC7}"/>
              </a:ext>
            </a:extLst>
          </p:cNvPr>
          <p:cNvSpPr txBox="1"/>
          <p:nvPr/>
        </p:nvSpPr>
        <p:spPr>
          <a:xfrm>
            <a:off x="9788014" y="4949748"/>
            <a:ext cx="18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Round #1</a:t>
            </a:r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AAD8D-BE7F-50F1-76C9-1A1658F4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A8863A-6E44-02AF-3BE9-7228AD52EC28}"/>
                  </a:ext>
                </a:extLst>
              </p:cNvPr>
              <p:cNvSpPr txBox="1"/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sz="1100" b="0" dirty="0"/>
                  <a:t>sample each element </a:t>
                </a:r>
                <a:r>
                  <a:rPr lang="en-US" sz="1100" dirty="0"/>
                  <a:t>on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</a:t>
                </a:r>
                <a:r>
                  <a:rPr lang="en-US" sz="1100" b="0" dirty="0" err="1"/>
                  <a:t>w.p.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calculates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𝑟𝑒𝑠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limLoc m:val="subSup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1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X to all the machines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b="0" dirty="0"/>
                  <a:t> returns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1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A8863A-6E44-02AF-3BE9-7228AD52E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2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6B32-A985-0EFD-14C2-630EF6A9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Sample-and-Prune</a:t>
            </a:r>
            <a:r>
              <a:rPr lang="en-US" dirty="0"/>
              <a:t>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E1EAEB-E16F-76AF-D19F-133A565E2CDA}"/>
                  </a:ext>
                </a:extLst>
              </p:cNvPr>
              <p:cNvSpPr txBox="1"/>
              <p:nvPr/>
            </p:nvSpPr>
            <p:spPr>
              <a:xfrm>
                <a:off x="5518407" y="2878407"/>
                <a:ext cx="658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E1EAEB-E16F-76AF-D19F-133A565E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07" y="2878407"/>
                <a:ext cx="65829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4F8F61-537C-09FE-6923-D1D22C9774D8}"/>
              </a:ext>
            </a:extLst>
          </p:cNvPr>
          <p:cNvGrpSpPr/>
          <p:nvPr/>
        </p:nvGrpSpPr>
        <p:grpSpPr>
          <a:xfrm>
            <a:off x="3657751" y="2080050"/>
            <a:ext cx="4379605" cy="780091"/>
            <a:chOff x="4254328" y="5217865"/>
            <a:chExt cx="4379605" cy="780091"/>
          </a:xfrm>
        </p:grpSpPr>
        <p:sp>
          <p:nvSpPr>
            <p:cNvPr id="107" name="Smiley Face 106">
              <a:extLst>
                <a:ext uri="{FF2B5EF4-FFF2-40B4-BE49-F238E27FC236}">
                  <a16:creationId xmlns:a16="http://schemas.microsoft.com/office/drawing/2014/main" id="{D15A0600-E596-8CA2-FD02-A7885CE42CC8}"/>
                </a:ext>
              </a:extLst>
            </p:cNvPr>
            <p:cNvSpPr/>
            <p:nvPr/>
          </p:nvSpPr>
          <p:spPr>
            <a:xfrm>
              <a:off x="5424105" y="5434141"/>
              <a:ext cx="408308" cy="395345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9B7E42-6C1C-7210-E8B2-4975C5A09FB4}"/>
                </a:ext>
              </a:extLst>
            </p:cNvPr>
            <p:cNvSpPr/>
            <p:nvPr/>
          </p:nvSpPr>
          <p:spPr>
            <a:xfrm>
              <a:off x="4254328" y="5217865"/>
              <a:ext cx="4379605" cy="7800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06" name="Smiley Face 105">
              <a:extLst>
                <a:ext uri="{FF2B5EF4-FFF2-40B4-BE49-F238E27FC236}">
                  <a16:creationId xmlns:a16="http://schemas.microsoft.com/office/drawing/2014/main" id="{5FF80212-D27D-E61F-7033-67CE0BDE88A2}"/>
                </a:ext>
              </a:extLst>
            </p:cNvPr>
            <p:cNvSpPr/>
            <p:nvPr/>
          </p:nvSpPr>
          <p:spPr>
            <a:xfrm>
              <a:off x="5962284" y="5439286"/>
              <a:ext cx="408308" cy="395345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2" name="Smiley Face 121">
              <a:extLst>
                <a:ext uri="{FF2B5EF4-FFF2-40B4-BE49-F238E27FC236}">
                  <a16:creationId xmlns:a16="http://schemas.microsoft.com/office/drawing/2014/main" id="{615CF5B2-9BA6-7451-E050-7DBDE252CCFE}"/>
                </a:ext>
              </a:extLst>
            </p:cNvPr>
            <p:cNvSpPr/>
            <p:nvPr/>
          </p:nvSpPr>
          <p:spPr>
            <a:xfrm>
              <a:off x="4885926" y="5440968"/>
              <a:ext cx="408308" cy="395345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 dirty="0"/>
            </a:p>
          </p:txBody>
        </p:sp>
        <p:sp>
          <p:nvSpPr>
            <p:cNvPr id="123" name="Smiley Face 122">
              <a:extLst>
                <a:ext uri="{FF2B5EF4-FFF2-40B4-BE49-F238E27FC236}">
                  <a16:creationId xmlns:a16="http://schemas.microsoft.com/office/drawing/2014/main" id="{0F28C776-0E35-E7BA-0E04-0FB075EFE07A}"/>
                </a:ext>
              </a:extLst>
            </p:cNvPr>
            <p:cNvSpPr/>
            <p:nvPr/>
          </p:nvSpPr>
          <p:spPr>
            <a:xfrm>
              <a:off x="4347747" y="5440968"/>
              <a:ext cx="408308" cy="395345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4" name="Smiley Face 123">
              <a:extLst>
                <a:ext uri="{FF2B5EF4-FFF2-40B4-BE49-F238E27FC236}">
                  <a16:creationId xmlns:a16="http://schemas.microsoft.com/office/drawing/2014/main" id="{F363AE69-FBB8-2120-DE05-65DE36E959D3}"/>
                </a:ext>
              </a:extLst>
            </p:cNvPr>
            <p:cNvSpPr/>
            <p:nvPr/>
          </p:nvSpPr>
          <p:spPr>
            <a:xfrm>
              <a:off x="6500463" y="5440968"/>
              <a:ext cx="408307" cy="395345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5" name="Smiley Face 124">
              <a:extLst>
                <a:ext uri="{FF2B5EF4-FFF2-40B4-BE49-F238E27FC236}">
                  <a16:creationId xmlns:a16="http://schemas.microsoft.com/office/drawing/2014/main" id="{8ED9DFDE-47EC-141A-76E6-238BA43A9271}"/>
                </a:ext>
              </a:extLst>
            </p:cNvPr>
            <p:cNvSpPr/>
            <p:nvPr/>
          </p:nvSpPr>
          <p:spPr>
            <a:xfrm>
              <a:off x="7059315" y="5445840"/>
              <a:ext cx="408307" cy="395345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6" name="Smiley Face 125">
              <a:extLst>
                <a:ext uri="{FF2B5EF4-FFF2-40B4-BE49-F238E27FC236}">
                  <a16:creationId xmlns:a16="http://schemas.microsoft.com/office/drawing/2014/main" id="{21EBCF20-B674-B607-0E0E-03B861F46427}"/>
                </a:ext>
              </a:extLst>
            </p:cNvPr>
            <p:cNvSpPr/>
            <p:nvPr/>
          </p:nvSpPr>
          <p:spPr>
            <a:xfrm>
              <a:off x="7576820" y="5442439"/>
              <a:ext cx="408308" cy="395345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7" name="Smiley Face 126">
              <a:extLst>
                <a:ext uri="{FF2B5EF4-FFF2-40B4-BE49-F238E27FC236}">
                  <a16:creationId xmlns:a16="http://schemas.microsoft.com/office/drawing/2014/main" id="{3007BC9B-99C9-BB96-1A8A-0B07E4040780}"/>
                </a:ext>
              </a:extLst>
            </p:cNvPr>
            <p:cNvSpPr/>
            <p:nvPr/>
          </p:nvSpPr>
          <p:spPr>
            <a:xfrm>
              <a:off x="8117064" y="5442439"/>
              <a:ext cx="408308" cy="395345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C2E75F-2700-5F7B-87D6-0DA88A6AF555}"/>
              </a:ext>
            </a:extLst>
          </p:cNvPr>
          <p:cNvCxnSpPr>
            <a:cxnSpLocks/>
            <a:stCxn id="109" idx="2"/>
            <a:endCxn id="8" idx="0"/>
          </p:cNvCxnSpPr>
          <p:nvPr/>
        </p:nvCxnSpPr>
        <p:spPr>
          <a:xfrm>
            <a:off x="5847553" y="3278517"/>
            <a:ext cx="0" cy="35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4DADB29-15E2-FBCC-EFE5-9E4E5C14FD0E}"/>
              </a:ext>
            </a:extLst>
          </p:cNvPr>
          <p:cNvGrpSpPr/>
          <p:nvPr/>
        </p:nvGrpSpPr>
        <p:grpSpPr>
          <a:xfrm>
            <a:off x="4724485" y="3631482"/>
            <a:ext cx="2246136" cy="780091"/>
            <a:chOff x="4254329" y="5217865"/>
            <a:chExt cx="2246136" cy="780091"/>
          </a:xfrm>
        </p:grpSpPr>
        <p:sp>
          <p:nvSpPr>
            <p:cNvPr id="7" name="Smiley Face 6">
              <a:extLst>
                <a:ext uri="{FF2B5EF4-FFF2-40B4-BE49-F238E27FC236}">
                  <a16:creationId xmlns:a16="http://schemas.microsoft.com/office/drawing/2014/main" id="{8A1F9E23-71AE-376B-5253-7C20A9CD5222}"/>
                </a:ext>
              </a:extLst>
            </p:cNvPr>
            <p:cNvSpPr/>
            <p:nvPr/>
          </p:nvSpPr>
          <p:spPr>
            <a:xfrm>
              <a:off x="4885927" y="5436186"/>
              <a:ext cx="408308" cy="395345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9E9407-82B5-8A7C-549C-EFBEC0942697}"/>
                </a:ext>
              </a:extLst>
            </p:cNvPr>
            <p:cNvSpPr/>
            <p:nvPr/>
          </p:nvSpPr>
          <p:spPr>
            <a:xfrm>
              <a:off x="4254329" y="5217865"/>
              <a:ext cx="2246136" cy="7800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FD03FB23-782E-201A-ED58-5F0B3FB40EB3}"/>
                </a:ext>
              </a:extLst>
            </p:cNvPr>
            <p:cNvSpPr/>
            <p:nvPr/>
          </p:nvSpPr>
          <p:spPr>
            <a:xfrm>
              <a:off x="4347747" y="5440968"/>
              <a:ext cx="408308" cy="395345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2" name="Smiley Face 11">
              <a:extLst>
                <a:ext uri="{FF2B5EF4-FFF2-40B4-BE49-F238E27FC236}">
                  <a16:creationId xmlns:a16="http://schemas.microsoft.com/office/drawing/2014/main" id="{8490600B-12D3-756D-F704-B1F4CF0E360F}"/>
                </a:ext>
              </a:extLst>
            </p:cNvPr>
            <p:cNvSpPr/>
            <p:nvPr/>
          </p:nvSpPr>
          <p:spPr>
            <a:xfrm>
              <a:off x="5424107" y="5436186"/>
              <a:ext cx="408307" cy="395345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5" name="Smiley Face 14">
              <a:extLst>
                <a:ext uri="{FF2B5EF4-FFF2-40B4-BE49-F238E27FC236}">
                  <a16:creationId xmlns:a16="http://schemas.microsoft.com/office/drawing/2014/main" id="{CB7F156A-7F30-6D5E-489C-92F7790D4F59}"/>
                </a:ext>
              </a:extLst>
            </p:cNvPr>
            <p:cNvSpPr/>
            <p:nvPr/>
          </p:nvSpPr>
          <p:spPr>
            <a:xfrm>
              <a:off x="5962285" y="5434504"/>
              <a:ext cx="408308" cy="395345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74C9E4-4FEB-4620-3510-23A20576AE11}"/>
                  </a:ext>
                </a:extLst>
              </p:cNvPr>
              <p:cNvSpPr txBox="1"/>
              <p:nvPr/>
            </p:nvSpPr>
            <p:spPr>
              <a:xfrm>
                <a:off x="5518407" y="4425131"/>
                <a:ext cx="6582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74C9E4-4FEB-4620-3510-23A20576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07" y="4425131"/>
                <a:ext cx="65829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88E03B-DD97-6049-5D22-DAD83191203A}"/>
                  </a:ext>
                </a:extLst>
              </p:cNvPr>
              <p:cNvSpPr txBox="1"/>
              <p:nvPr/>
            </p:nvSpPr>
            <p:spPr>
              <a:xfrm>
                <a:off x="7325008" y="2962058"/>
                <a:ext cx="45354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sends it to all machines</a:t>
                </a:r>
                <a:endParaRPr lang="en-IL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88E03B-DD97-6049-5D22-DAD831912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008" y="2962058"/>
                <a:ext cx="4535421" cy="646331"/>
              </a:xfrm>
              <a:prstGeom prst="rect">
                <a:avLst/>
              </a:prstGeom>
              <a:blipFill>
                <a:blip r:embed="rId6"/>
                <a:stretch>
                  <a:fillRect l="-1210" t="-5660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DE5D776-DD50-56B3-DD5B-77DD117DA95D}"/>
              </a:ext>
            </a:extLst>
          </p:cNvPr>
          <p:cNvGrpSpPr/>
          <p:nvPr/>
        </p:nvGrpSpPr>
        <p:grpSpPr>
          <a:xfrm>
            <a:off x="2384194" y="5149337"/>
            <a:ext cx="803835" cy="1131705"/>
            <a:chOff x="1043088" y="3582516"/>
            <a:chExt cx="928513" cy="1377653"/>
          </a:xfrm>
        </p:grpSpPr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9A932679-4493-873E-1018-FB92482F3B9B}"/>
                </a:ext>
              </a:extLst>
            </p:cNvPr>
            <p:cNvSpPr/>
            <p:nvPr/>
          </p:nvSpPr>
          <p:spPr>
            <a:xfrm>
              <a:off x="1251458" y="3815751"/>
              <a:ext cx="471638" cy="481263"/>
            </a:xfrm>
            <a:prstGeom prst="smileyFac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AE6882-A2E6-6768-2CE7-6A8278903594}"/>
                </a:ext>
              </a:extLst>
            </p:cNvPr>
            <p:cNvSpPr/>
            <p:nvPr/>
          </p:nvSpPr>
          <p:spPr>
            <a:xfrm>
              <a:off x="1043088" y="3582516"/>
              <a:ext cx="928513" cy="933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76D586-F381-EEDA-55E6-E44DC4E37C94}"/>
                    </a:ext>
                  </a:extLst>
                </p:cNvPr>
                <p:cNvSpPr txBox="1"/>
                <p:nvPr/>
              </p:nvSpPr>
              <p:spPr>
                <a:xfrm>
                  <a:off x="1127439" y="4473105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76D586-F381-EEDA-55E6-E44DC4E37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39" y="4473105"/>
                  <a:ext cx="760395" cy="4870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87AA7D-1444-20B8-0010-4D8857B6FE66}"/>
              </a:ext>
            </a:extLst>
          </p:cNvPr>
          <p:cNvGrpSpPr/>
          <p:nvPr/>
        </p:nvGrpSpPr>
        <p:grpSpPr>
          <a:xfrm>
            <a:off x="4064381" y="5131947"/>
            <a:ext cx="803834" cy="1171186"/>
            <a:chOff x="3483177" y="3572321"/>
            <a:chExt cx="928512" cy="142571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805FDA-49BB-18CC-32BC-AFF4F725B6AA}"/>
                </a:ext>
              </a:extLst>
            </p:cNvPr>
            <p:cNvSpPr/>
            <p:nvPr/>
          </p:nvSpPr>
          <p:spPr>
            <a:xfrm>
              <a:off x="3483177" y="3572321"/>
              <a:ext cx="928512" cy="9496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A86421A-B99C-0829-191F-FC1C05563FF1}"/>
                    </a:ext>
                  </a:extLst>
                </p:cNvPr>
                <p:cNvSpPr txBox="1"/>
                <p:nvPr/>
              </p:nvSpPr>
              <p:spPr>
                <a:xfrm>
                  <a:off x="3570693" y="4510971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A86421A-B99C-0829-191F-FC1C05563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93" y="4510971"/>
                  <a:ext cx="760395" cy="4870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EEC5D4-7058-EF0C-7EAC-0B512C2E8C04}"/>
              </a:ext>
            </a:extLst>
          </p:cNvPr>
          <p:cNvGrpSpPr/>
          <p:nvPr/>
        </p:nvGrpSpPr>
        <p:grpSpPr>
          <a:xfrm>
            <a:off x="6741992" y="5113940"/>
            <a:ext cx="1166032" cy="1165762"/>
            <a:chOff x="6826549" y="3543694"/>
            <a:chExt cx="1346889" cy="1419111"/>
          </a:xfrm>
        </p:grpSpPr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779D657C-47D0-8F4C-9D81-1B7485E7681C}"/>
                </a:ext>
              </a:extLst>
            </p:cNvPr>
            <p:cNvSpPr/>
            <p:nvPr/>
          </p:nvSpPr>
          <p:spPr>
            <a:xfrm>
              <a:off x="6966438" y="3822944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 dirty="0"/>
            </a:p>
          </p:txBody>
        </p:sp>
        <p:sp>
          <p:nvSpPr>
            <p:cNvPr id="42" name="Smiley Face 41">
              <a:extLst>
                <a:ext uri="{FF2B5EF4-FFF2-40B4-BE49-F238E27FC236}">
                  <a16:creationId xmlns:a16="http://schemas.microsoft.com/office/drawing/2014/main" id="{D6F35DE3-D40F-45BF-ED57-EAA314312A47}"/>
                </a:ext>
              </a:extLst>
            </p:cNvPr>
            <p:cNvSpPr/>
            <p:nvPr/>
          </p:nvSpPr>
          <p:spPr>
            <a:xfrm>
              <a:off x="7590476" y="3822944"/>
              <a:ext cx="471638" cy="481263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224E45-1EDA-9689-4F6E-D7806C88344D}"/>
                </a:ext>
              </a:extLst>
            </p:cNvPr>
            <p:cNvSpPr/>
            <p:nvPr/>
          </p:nvSpPr>
          <p:spPr>
            <a:xfrm>
              <a:off x="6826549" y="3543694"/>
              <a:ext cx="1346889" cy="9336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9861B40-D26C-0CE6-90ED-BE242529933C}"/>
                    </a:ext>
                  </a:extLst>
                </p:cNvPr>
                <p:cNvSpPr txBox="1"/>
                <p:nvPr/>
              </p:nvSpPr>
              <p:spPr>
                <a:xfrm>
                  <a:off x="7165473" y="4475741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9861B40-D26C-0CE6-90ED-BE2425299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473" y="4475741"/>
                  <a:ext cx="760395" cy="4870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894F5D-6127-97A3-916E-3C9D3C2C921E}"/>
              </a:ext>
            </a:extLst>
          </p:cNvPr>
          <p:cNvGrpSpPr/>
          <p:nvPr/>
        </p:nvGrpSpPr>
        <p:grpSpPr>
          <a:xfrm>
            <a:off x="8670012" y="5124220"/>
            <a:ext cx="1219403" cy="1145224"/>
            <a:chOff x="9529565" y="3566059"/>
            <a:chExt cx="1408538" cy="1394109"/>
          </a:xfrm>
        </p:grpSpPr>
        <p:sp>
          <p:nvSpPr>
            <p:cNvPr id="62" name="Smiley Face 61">
              <a:extLst>
                <a:ext uri="{FF2B5EF4-FFF2-40B4-BE49-F238E27FC236}">
                  <a16:creationId xmlns:a16="http://schemas.microsoft.com/office/drawing/2014/main" id="{84A42500-9303-5591-7C75-681CB25AFF89}"/>
                </a:ext>
              </a:extLst>
            </p:cNvPr>
            <p:cNvSpPr/>
            <p:nvPr/>
          </p:nvSpPr>
          <p:spPr>
            <a:xfrm>
              <a:off x="9668533" y="3848241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99" name="Smiley Face 98">
              <a:extLst>
                <a:ext uri="{FF2B5EF4-FFF2-40B4-BE49-F238E27FC236}">
                  <a16:creationId xmlns:a16="http://schemas.microsoft.com/office/drawing/2014/main" id="{CF2023DB-20FE-5B8A-9154-AA669461C5E9}"/>
                </a:ext>
              </a:extLst>
            </p:cNvPr>
            <p:cNvSpPr/>
            <p:nvPr/>
          </p:nvSpPr>
          <p:spPr>
            <a:xfrm>
              <a:off x="10292572" y="3848241"/>
              <a:ext cx="471638" cy="481263"/>
            </a:xfrm>
            <a:prstGeom prst="smileyFace">
              <a:avLst/>
            </a:prstGeom>
            <a:solidFill>
              <a:srgbClr val="AD97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C68A4E5-565D-3C62-086B-FD4795FF9C1B}"/>
                </a:ext>
              </a:extLst>
            </p:cNvPr>
            <p:cNvSpPr/>
            <p:nvPr/>
          </p:nvSpPr>
          <p:spPr>
            <a:xfrm>
              <a:off x="9529565" y="3566059"/>
              <a:ext cx="1408538" cy="93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EA35454-A6E4-D641-3401-92410C353F72}"/>
                    </a:ext>
                  </a:extLst>
                </p:cNvPr>
                <p:cNvSpPr txBox="1"/>
                <p:nvPr/>
              </p:nvSpPr>
              <p:spPr>
                <a:xfrm>
                  <a:off x="9886430" y="4473105"/>
                  <a:ext cx="760395" cy="487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EA35454-A6E4-D641-3401-92410C353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430" y="4473105"/>
                  <a:ext cx="760395" cy="487063"/>
                </a:xfrm>
                <a:prstGeom prst="rect">
                  <a:avLst/>
                </a:prstGeom>
                <a:blipFill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40B048B-3009-B6AA-33BD-919F22FFC5A4}"/>
              </a:ext>
            </a:extLst>
          </p:cNvPr>
          <p:cNvGrpSpPr/>
          <p:nvPr/>
        </p:nvGrpSpPr>
        <p:grpSpPr>
          <a:xfrm>
            <a:off x="5527995" y="5131947"/>
            <a:ext cx="658291" cy="1193322"/>
            <a:chOff x="5528856" y="3561348"/>
            <a:chExt cx="760395" cy="1452660"/>
          </a:xfrm>
        </p:grpSpPr>
        <p:sp>
          <p:nvSpPr>
            <p:cNvPr id="110" name="Smiley Face 109">
              <a:extLst>
                <a:ext uri="{FF2B5EF4-FFF2-40B4-BE49-F238E27FC236}">
                  <a16:creationId xmlns:a16="http://schemas.microsoft.com/office/drawing/2014/main" id="{049A315E-6E47-A61E-58E9-E5C4AE93ADD8}"/>
                </a:ext>
              </a:extLst>
            </p:cNvPr>
            <p:cNvSpPr/>
            <p:nvPr/>
          </p:nvSpPr>
          <p:spPr>
            <a:xfrm>
              <a:off x="5667889" y="3824625"/>
              <a:ext cx="471638" cy="481263"/>
            </a:xfrm>
            <a:prstGeom prst="smileyFace">
              <a:avLst/>
            </a:prstGeom>
            <a:solidFill>
              <a:srgbClr val="E59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D380E9C-CD7F-0D1F-78DF-E1067EB6906F}"/>
                </a:ext>
              </a:extLst>
            </p:cNvPr>
            <p:cNvSpPr/>
            <p:nvPr/>
          </p:nvSpPr>
          <p:spPr>
            <a:xfrm>
              <a:off x="5528856" y="3561348"/>
              <a:ext cx="760395" cy="9496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6438B9-67CD-BD75-DA5F-C77E5B50B6FC}"/>
                    </a:ext>
                  </a:extLst>
                </p:cNvPr>
                <p:cNvSpPr txBox="1"/>
                <p:nvPr/>
              </p:nvSpPr>
              <p:spPr>
                <a:xfrm>
                  <a:off x="5528856" y="4526944"/>
                  <a:ext cx="760395" cy="487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sz="20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6438B9-67CD-BD75-DA5F-C77E5B50B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856" y="4526944"/>
                  <a:ext cx="760395" cy="4870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CA98F2-F197-14D5-7D11-DCF84D05A583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786112" y="4825241"/>
            <a:ext cx="3061441" cy="32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54B092D-CA6E-0831-8CC6-4E79ECEAA5A6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flipH="1">
            <a:off x="4466298" y="4825241"/>
            <a:ext cx="1381255" cy="30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5C006CE-1D58-256D-B4B6-D0119F45010E}"/>
              </a:ext>
            </a:extLst>
          </p:cNvPr>
          <p:cNvCxnSpPr>
            <a:cxnSpLocks/>
            <a:stCxn id="16" idx="2"/>
            <a:endCxn id="111" idx="0"/>
          </p:cNvCxnSpPr>
          <p:nvPr/>
        </p:nvCxnSpPr>
        <p:spPr>
          <a:xfrm>
            <a:off x="5847553" y="4825241"/>
            <a:ext cx="9588" cy="30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6404A9F-5152-DE8A-B7A5-58795A6D04DC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5847553" y="4825241"/>
            <a:ext cx="1477455" cy="288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7886D3E-4EE9-123B-AEED-855ECF8D93EA}"/>
              </a:ext>
            </a:extLst>
          </p:cNvPr>
          <p:cNvCxnSpPr>
            <a:cxnSpLocks/>
            <a:stCxn id="16" idx="2"/>
            <a:endCxn id="100" idx="0"/>
          </p:cNvCxnSpPr>
          <p:nvPr/>
        </p:nvCxnSpPr>
        <p:spPr>
          <a:xfrm>
            <a:off x="5847553" y="4825241"/>
            <a:ext cx="3432160" cy="298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F1B69B9-F36E-E38D-38E3-508F4B8488CF}"/>
                  </a:ext>
                </a:extLst>
              </p:cNvPr>
              <p:cNvSpPr txBox="1"/>
              <p:nvPr/>
            </p:nvSpPr>
            <p:spPr>
              <a:xfrm>
                <a:off x="7403340" y="4489487"/>
                <a:ext cx="46672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calculates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F1B69B9-F36E-E38D-38E3-508F4B84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40" y="4489487"/>
                <a:ext cx="4667231" cy="646331"/>
              </a:xfrm>
              <a:prstGeom prst="rect">
                <a:avLst/>
              </a:prstGeom>
              <a:blipFill>
                <a:blip r:embed="rId1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72266D-5CA9-7C75-8B08-0A1B23571223}"/>
              </a:ext>
            </a:extLst>
          </p:cNvPr>
          <p:cNvSpPr txBox="1"/>
          <p:nvPr/>
        </p:nvSpPr>
        <p:spPr>
          <a:xfrm>
            <a:off x="785713" y="4482042"/>
            <a:ext cx="18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Round #2</a:t>
            </a:r>
            <a:endParaRPr lang="en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33AA2B-D472-7FD3-1725-14021F09C931}"/>
                  </a:ext>
                </a:extLst>
              </p:cNvPr>
              <p:cNvSpPr txBox="1"/>
              <p:nvPr/>
            </p:nvSpPr>
            <p:spPr>
              <a:xfrm>
                <a:off x="2073536" y="3821472"/>
                <a:ext cx="18852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/>
                  <a:t> outputs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IL" sz="2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33AA2B-D472-7FD3-1725-14021F09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36" y="3821472"/>
                <a:ext cx="1885232" cy="400110"/>
              </a:xfrm>
              <a:prstGeom prst="rect">
                <a:avLst/>
              </a:prstGeom>
              <a:blipFill>
                <a:blip r:embed="rId1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D6A7D-B416-2BF7-89EF-BEF42983F808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 flipV="1">
            <a:off x="3958768" y="4021527"/>
            <a:ext cx="7657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377E58-CE3F-0566-431F-2A2A89A3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A70F6A-A58F-1E24-B46A-6E6E385E0840}"/>
                  </a:ext>
                </a:extLst>
              </p:cNvPr>
              <p:cNvSpPr txBox="1"/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sz="1100" b="0" dirty="0"/>
                  <a:t>sample each element </a:t>
                </a:r>
                <a:r>
                  <a:rPr lang="en-US" sz="1100" dirty="0"/>
                  <a:t>on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</a:t>
                </a:r>
                <a:r>
                  <a:rPr lang="en-US" sz="1100" b="0" dirty="0" err="1"/>
                  <a:t>w.p.</a:t>
                </a:r>
                <a:r>
                  <a:rPr lang="en-US" sz="11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calculates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limLoc m:val="subSup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1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1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sends</a:t>
                </a:r>
                <a:r>
                  <a:rPr lang="en-US" sz="1100" dirty="0"/>
                  <a:t> X to all the machines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100" b="0" dirty="0"/>
                  <a:t> returns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1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1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A70F6A-A58F-1E24-B46A-6E6E385E0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50" y="105792"/>
                <a:ext cx="3536322" cy="172130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6" grpId="0"/>
      <p:bldP spid="17" grpId="0"/>
      <p:bldP spid="142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A352-0FD8-E402-5D58-BA3B53DD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Sample-and-Prune</a:t>
            </a:r>
            <a:r>
              <a:rPr lang="en-US" dirty="0"/>
              <a:t> algorithm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D646D4-D054-DAD8-A7D0-B30F39926A95}"/>
                  </a:ext>
                </a:extLst>
              </p:cNvPr>
              <p:cNvSpPr txBox="1"/>
              <p:nvPr/>
            </p:nvSpPr>
            <p:spPr>
              <a:xfrm>
                <a:off x="1024128" y="2250506"/>
                <a:ext cx="9720072" cy="3647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sz="2400" b="0" dirty="0"/>
                  <a:t>sample each element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r>
                  <a:rPr lang="en-US" sz="2400" b="0" dirty="0" err="1"/>
                  <a:t>w.p.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b="0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sends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calculates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US" sz="24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𝐺𝑟𝑒𝑒𝑑𝑦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limLoc m:val="subSu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sends</a:t>
                </a:r>
                <a:r>
                  <a:rPr lang="en-US" sz="2400" dirty="0"/>
                  <a:t> X to all the machines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calculates &amp; stores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returns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D646D4-D054-DAD8-A7D0-B30F3992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250506"/>
                <a:ext cx="9720072" cy="3647152"/>
              </a:xfrm>
              <a:prstGeom prst="rect">
                <a:avLst/>
              </a:prstGeom>
              <a:blipFill>
                <a:blip r:embed="rId3"/>
                <a:stretch>
                  <a:fillRect l="-877" b="-1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28B4C-9B19-4AA9-07A6-F52AD038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02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C82E6A-EC6F-687F-D2F2-34F15B383B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 &amp; prune has 2 MPC rounds &amp;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IL" sz="44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C82E6A-EC6F-687F-D2F2-34F15B383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41834-2BD9-CA4B-97B8-C27E4FE90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independently on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b="1" dirty="0"/>
                  <a:t>First round: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b="1" dirty="0"/>
                  <a:t>Second round: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/>
                  <a:t> sends X to all other machines</a:t>
                </a:r>
                <a:endParaRPr lang="en-US" sz="24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w.h.p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 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Ο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can store all T.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2400" dirty="0"/>
                  <a:t>every machine can store X.</a:t>
                </a:r>
                <a:endParaRPr lang="en-US" sz="2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41834-2BD9-CA4B-97B8-C27E4FE90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17" t="-12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1B98D-B42F-0C58-F512-1920CB18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8113B7-E9B4-683E-FA3F-7B0312DEC3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5400" b="0" dirty="0"/>
                  <a:t>But Why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5400" dirty="0"/>
                  <a:t> ? 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8113B7-E9B4-683E-FA3F-7B0312DEC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323" b="-12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C173F-D011-2D80-B6BD-B5CC05311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In the W.C one machine will have to store all R.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We will see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&lt;2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≥1−2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Let’s fix X, R output of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sample and prune</a:t>
                </a:r>
                <a:r>
                  <a:rPr lang="en-US" sz="24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we are done.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So, we will consider the case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C173F-D011-2D80-B6BD-B5CC05311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9D7D-A6EF-8E51-3E55-4DCCEE5F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EC9BC-B6ED-55C6-C655-4C4D450A4036}"/>
                  </a:ext>
                </a:extLst>
              </p:cNvPr>
              <p:cNvSpPr txBox="1"/>
              <p:nvPr/>
            </p:nvSpPr>
            <p:spPr>
              <a:xfrm>
                <a:off x="8481060" y="145352"/>
                <a:ext cx="3566160" cy="8797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EC9BC-B6ED-55C6-C655-4C4D450A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60" y="145352"/>
                <a:ext cx="3566160" cy="879728"/>
              </a:xfrm>
              <a:prstGeom prst="rect">
                <a:avLst/>
              </a:prstGeom>
              <a:blipFill>
                <a:blip r:embed="rId5"/>
                <a:stretch>
                  <a:fillRect b="-595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6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D06235-9DF3-DA05-85F3-4596F20AC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L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D06235-9DF3-DA05-85F3-4596F20AC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5BE9B-362B-773A-732F-281E1F1D4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.</a:t>
                </a:r>
                <a:endParaRPr lang="he-IL" sz="24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𝑙𝑜𝑔𝑛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𝑘𝑙𝑜𝑔𝑛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There 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possible outputs 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5BE9B-362B-773A-732F-281E1F1D4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80811-8E32-0AA2-34E4-FF0C5F0F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081FAC-A983-BC3D-5180-E7862CFAB5BC}"/>
                  </a:ext>
                </a:extLst>
              </p:cNvPr>
              <p:cNvSpPr txBox="1"/>
              <p:nvPr/>
            </p:nvSpPr>
            <p:spPr>
              <a:xfrm>
                <a:off x="8481060" y="111062"/>
                <a:ext cx="3566160" cy="8797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081FAC-A983-BC3D-5180-E7862CFA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60" y="111062"/>
                <a:ext cx="3566160" cy="879728"/>
              </a:xfrm>
              <a:prstGeom prst="rect">
                <a:avLst/>
              </a:prstGeom>
              <a:blipFill>
                <a:blip r:embed="rId5"/>
                <a:stretch>
                  <a:fillRect b="-585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1D734-345B-82E4-027C-2B3EF63F8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3429000"/>
                <a:ext cx="9720073" cy="288036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𝑙𝑜𝑔𝑛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1D734-345B-82E4-027C-2B3EF63F8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3429000"/>
                <a:ext cx="9720073" cy="28803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42CF2-52F9-A772-96F7-B8330BDD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3A6F475-ACDE-EEBC-AEF4-0B34D7FE7E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8" y="550926"/>
                <a:ext cx="9720072" cy="149961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L" sz="3600" dirty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3A6F475-ACDE-EEBC-AEF4-0B34D7FE7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8" y="550926"/>
                <a:ext cx="9720072" cy="14996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0C536-B6FB-D49A-9CEA-D9920A201C84}"/>
                  </a:ext>
                </a:extLst>
              </p:cNvPr>
              <p:cNvSpPr txBox="1"/>
              <p:nvPr/>
            </p:nvSpPr>
            <p:spPr>
              <a:xfrm>
                <a:off x="7703820" y="111062"/>
                <a:ext cx="4343400" cy="900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logn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0C536-B6FB-D49A-9CEA-D9920A201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20" y="111062"/>
                <a:ext cx="4343400" cy="900439"/>
              </a:xfrm>
              <a:prstGeom prst="rect">
                <a:avLst/>
              </a:prstGeom>
              <a:blipFill>
                <a:blip r:embed="rId4"/>
                <a:stretch>
                  <a:fillRect l="-980" b="-7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95D1544-AA43-D8E3-BD0D-ADF596E9DF50}"/>
                  </a:ext>
                </a:extLst>
              </p:cNvPr>
              <p:cNvSpPr/>
              <p:nvPr/>
            </p:nvSpPr>
            <p:spPr>
              <a:xfrm>
                <a:off x="1211579" y="2000250"/>
                <a:ext cx="3813811" cy="1325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𝑙𝑜𝑔𝑛</m:t>
                      </m:r>
                    </m:oMath>
                  </m:oMathPara>
                </a14:m>
                <a:endParaRPr lang="en-IL" sz="240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95D1544-AA43-D8E3-BD0D-ADF596E9D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79" y="2000250"/>
                <a:ext cx="3813811" cy="13258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E4F90-BFBD-BCCC-7DE2-3AB5B6A07C5E}"/>
                  </a:ext>
                </a:extLst>
              </p:cNvPr>
              <p:cNvSpPr/>
              <p:nvPr/>
            </p:nvSpPr>
            <p:spPr>
              <a:xfrm>
                <a:off x="6842759" y="2000250"/>
                <a:ext cx="3813811" cy="1325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E4F90-BFBD-BCCC-7DE2-3AB5B6A07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59" y="2000250"/>
                <a:ext cx="3813811" cy="13258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2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sample-and-prune – final touch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A small catch,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We don’t know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𝑶𝑷𝑻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</a:rPr>
                  <a:t>!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but this value is bounded…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000000"/>
                    </a:solidFill>
                  </a:rPr>
                  <a:t>Submodularity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! </a:t>
                </a:r>
                <a:r>
                  <a:rPr lang="en-US" sz="2400" dirty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 Price: </a:t>
                </a:r>
              </a:p>
              <a:p>
                <a:pPr lvl="1"/>
                <a:r>
                  <a:rPr lang="en-US" sz="2400" dirty="0">
                    <a:solidFill>
                      <a:srgbClr val="000000"/>
                    </a:solidFill>
                  </a:rPr>
                  <a:t>Losing approximation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00B0F0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Machine memory S multiplied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7" t="-2121" b="-1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51ECED1-17F1-7348-9423-0E89CA148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4" r="392" b="6483"/>
          <a:stretch/>
        </p:blipFill>
        <p:spPr>
          <a:xfrm>
            <a:off x="2830455" y="4016141"/>
            <a:ext cx="5870611" cy="563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71FC2-B949-E55B-E3CE-ABFEFF25F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50" y="3270006"/>
            <a:ext cx="1914792" cy="1819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84892-8F1D-3B05-6398-78A0685E1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746" y="1614791"/>
            <a:ext cx="1726792" cy="1655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4AB-C439-3584-3043-4CE77D00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&amp; prune</a:t>
            </a:r>
            <a:r>
              <a:rPr lang="en-US" dirty="0"/>
              <a:t> technique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2 MPC rounds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No promise on the approximation (yet)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Machine memory: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4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b="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Threshold-Greedy </a:t>
                </a:r>
                <a:r>
                  <a:rPr lang="en-US" sz="2400" dirty="0"/>
                  <a:t>with guessing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approximation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  <a:blipFill>
                <a:blip r:embed="rId3"/>
                <a:stretch>
                  <a:fillRect l="-1379" t="-20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70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97480"/>
            <a:ext cx="7772400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Modified sample and prune</a:t>
            </a:r>
          </a:p>
        </p:txBody>
      </p:sp>
    </p:spTree>
    <p:extLst>
      <p:ext uri="{BB962C8B-B14F-4D97-AF65-F5344CB8AC3E}">
        <p14:creationId xmlns:p14="http://schemas.microsoft.com/office/powerpoint/2010/main" val="304361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L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L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IL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053D02-2421-3BFA-0D17-4894E5A78C37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F30EA7-A3E3-860C-376D-799D9D897C5A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F30EA7-A3E3-860C-376D-799D9D897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AE43E28-4B12-826B-AE42-7CFF2E87A5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8" y="2286000"/>
                <a:ext cx="5269378" cy="402336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AE43E28-4B12-826B-AE42-7CFF2E87A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286000"/>
                <a:ext cx="5269378" cy="4023360"/>
              </a:xfrm>
              <a:prstGeom prst="rect">
                <a:avLst/>
              </a:prstGeom>
              <a:blipFill>
                <a:blip r:embed="rId3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EB4DC-0FDE-5626-468D-DF573DFC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sample-and-prune – generalization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We showed results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We can </a:t>
                </a:r>
                <a:r>
                  <a:rPr lang="en-US" sz="2400" b="1" dirty="0"/>
                  <a:t>generalize</a:t>
                </a:r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sz="2400" b="0" dirty="0"/>
              </a:p>
              <a:p>
                <a:pPr lvl="1"/>
                <a:r>
                  <a:rPr lang="en-US" sz="2400" b="0" dirty="0"/>
                  <a:t>2 MPC rounds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128016" lvl="1" indent="0">
                  <a:buNone/>
                </a:pPr>
                <a:endParaRPr lang="en-US" sz="2400" dirty="0"/>
              </a:p>
              <a:p>
                <a:pPr marL="128016" lvl="1" indent="0">
                  <a:buNone/>
                </a:pPr>
                <a:r>
                  <a:rPr lang="en-US" sz="2400" b="1" dirty="0"/>
                  <a:t>The proofs have the same concepts as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128016" lvl="1" indent="0">
                  <a:buNone/>
                </a:pPr>
                <a:endParaRPr lang="en-US" sz="2400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2" t="-455" b="-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5F47-A00E-2269-ACD2-5D4EBDF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sample-and-prune – generalization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Why should we want control over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/>
                  <a:t>? </a:t>
                </a:r>
                <a:endParaRPr lang="en-US" sz="2400" b="1" dirty="0">
                  <a:solidFill>
                    <a:srgbClr val="00B0F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400" i="1" dirty="0"/>
                  <a:t>“Sample-and-Prune provides a way to execute</a:t>
                </a:r>
                <a:br>
                  <a:rPr lang="en-US" sz="2400" i="1" dirty="0"/>
                </a:br>
                <a:r>
                  <a:rPr lang="en-US" sz="2400" i="1" dirty="0"/>
                  <a:t>Threshold-Greedy in the MPC setting in constant number of rounds”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There is no still promise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𝑶𝑷𝑻</m:t>
                        </m:r>
                      </m:e>
                    </m:d>
                  </m:oMath>
                </a14:m>
                <a:r>
                  <a:rPr lang="en-US" sz="2400" b="1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Ideas?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B0F0"/>
                    </a:solidFill>
                  </a:rPr>
                  <a:t>Run sample-and-prune for more then once!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b="-37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798026E-FB13-B446-7832-8293E2258A05}"/>
              </a:ext>
            </a:extLst>
          </p:cNvPr>
          <p:cNvSpPr txBox="1"/>
          <p:nvPr/>
        </p:nvSpPr>
        <p:spPr>
          <a:xfrm>
            <a:off x="5884164" y="2401401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memory</a:t>
            </a:r>
            <a:endParaRPr kumimoji="0" lang="en-I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0CC82-9911-B8C7-999C-65076B64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481821" cy="1499616"/>
          </a:xfrm>
        </p:spPr>
        <p:txBody>
          <a:bodyPr>
            <a:normAutofit/>
          </a:bodyPr>
          <a:lstStyle/>
          <a:p>
            <a:r>
              <a:rPr lang="en-US" dirty="0"/>
              <a:t>sample-and-prune – generalization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0FB023-B330-F31E-4B94-09BA07B9C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9493" y="2340864"/>
                <a:ext cx="6723807" cy="393192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rounds,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 (without proof)</a:t>
                </a:r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b="1" dirty="0"/>
                  <a:t>This is an exact simulation of Threshold-Greedy.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/>
                  <a:t>We get the same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𝜺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/>
                  <a:t> approximation</a:t>
                </a:r>
                <a:br>
                  <a:rPr lang="en-US" sz="2400" b="1" dirty="0"/>
                </a:br>
                <a:r>
                  <a:rPr lang="en-US" sz="2400" b="1" dirty="0"/>
                  <a:t>as Threshold-Greedy.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0FB023-B330-F31E-4B94-09BA07B9C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493" y="2340864"/>
                <a:ext cx="6723807" cy="3931920"/>
              </a:xfrm>
              <a:blipFill>
                <a:blip r:embed="rId2"/>
                <a:stretch>
                  <a:fillRect l="-453" r="-1813" b="-83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7AF4EE-E75A-AA00-219D-1460107DA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0" t="21048" r="37776"/>
          <a:stretch/>
        </p:blipFill>
        <p:spPr>
          <a:xfrm>
            <a:off x="7629525" y="2790322"/>
            <a:ext cx="4295665" cy="250824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60A5E3E-DE99-33AE-AF89-E91DE3E2CC4C}"/>
              </a:ext>
            </a:extLst>
          </p:cNvPr>
          <p:cNvSpPr/>
          <p:nvPr/>
        </p:nvSpPr>
        <p:spPr>
          <a:xfrm>
            <a:off x="3630449" y="2988826"/>
            <a:ext cx="721894" cy="933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0A01CB8-57B7-2EB4-95E0-B7E22865AC87}"/>
              </a:ext>
            </a:extLst>
          </p:cNvPr>
          <p:cNvSpPr/>
          <p:nvPr/>
        </p:nvSpPr>
        <p:spPr>
          <a:xfrm>
            <a:off x="3670576" y="4570438"/>
            <a:ext cx="721894" cy="933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5EB7-0EAF-7AAE-9E39-50CC7A18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1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A32-BB9F-C341-5F37-5269476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Sample &amp; prune</a:t>
            </a:r>
            <a:r>
              <a:rPr lang="en-US" dirty="0"/>
              <a:t> technique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MPC rounds.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approximation (same as 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Threshold-Greedy) </a:t>
                </a:r>
                <a:r>
                  <a:rPr lang="en-US" sz="2400" dirty="0">
                    <a:solidFill>
                      <a:srgbClr val="000000"/>
                    </a:solidFill>
                  </a:rPr>
                  <a:t>&amp; trying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𝑙𝑜𝑔𝑘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guesses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in parallel.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Machine memory: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B5689-693F-7948-BDAB-863214F1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4066162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BFEC9F9-AC12-D1CD-5B23-13F6870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97480"/>
            <a:ext cx="7772400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Threshold-MPC Algorithm</a:t>
            </a:r>
          </a:p>
        </p:txBody>
      </p:sp>
    </p:spTree>
    <p:extLst>
      <p:ext uri="{BB962C8B-B14F-4D97-AF65-F5344CB8AC3E}">
        <p14:creationId xmlns:p14="http://schemas.microsoft.com/office/powerpoint/2010/main" val="3630175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C2A41E5-13F0-1218-373D-B4A73BC5D82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18665897"/>
                  </p:ext>
                </p:extLst>
              </p:nvPr>
            </p:nvGraphicFramePr>
            <p:xfrm>
              <a:off x="850686" y="2084832"/>
              <a:ext cx="9720261" cy="386905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5782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2247979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2848250">
                      <a:extLst>
                        <a:ext uri="{9D8B030D-6E8A-4147-A177-3AD203B41FA5}">
                          <a16:colId xmlns:a16="http://schemas.microsoft.com/office/drawing/2014/main" val="3377271151"/>
                        </a:ext>
                      </a:extLst>
                    </a:gridCol>
                    <a:gridCol w="2848250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RandGreeDI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Modify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Sample-and-Prune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Threshold-MPC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Approximation Factor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Potentially better</a:t>
                          </a:r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MPC Rounds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𝜀𝛼</m:t>
                                        </m:r>
                                      </m:den>
                                    </m:f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𝑙𝑜𝑔𝑘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Potentially worse </a:t>
                          </a:r>
                          <a:endParaRPr lang="en-IL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Memory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>
                                          <m:f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Does not depend on m,</a:t>
                          </a:r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Can be controlled by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Does not depend on m,</a:t>
                          </a:r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Can be controlled by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C2A41E5-13F0-1218-373D-B4A73BC5D82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18665897"/>
                  </p:ext>
                </p:extLst>
              </p:nvPr>
            </p:nvGraphicFramePr>
            <p:xfrm>
              <a:off x="850686" y="2084832"/>
              <a:ext cx="9720261" cy="386905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5782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2247979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2848250">
                      <a:extLst>
                        <a:ext uri="{9D8B030D-6E8A-4147-A177-3AD203B41FA5}">
                          <a16:colId xmlns:a16="http://schemas.microsoft.com/office/drawing/2014/main" val="3377271151"/>
                        </a:ext>
                      </a:extLst>
                    </a:gridCol>
                    <a:gridCol w="2848250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RandGreeDI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Modify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Sample-and-Prune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Threshold-MPC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Approximation Factor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404" t="-67797" r="-25393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756" t="-67797" r="-100642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1239" t="-67797" r="-42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MPC Rounds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756" t="-166854" r="-100642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1239" t="-166854" r="-42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Memory</a:t>
                          </a:r>
                          <a:endParaRPr lang="en-IL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404" t="-287879" r="-253930" b="-1090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802" t="-287879" r="-214" b="-109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Does not depend on m,</a:t>
                          </a:r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Can be controlled by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50595-F17A-41E7-5C82-9A5ECD86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15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Reminder: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The idea: </a:t>
                </a:r>
                <a:r>
                  <a:rPr lang="en-US" sz="2400" dirty="0">
                    <a:solidFill>
                      <a:srgbClr val="000000"/>
                    </a:solidFill>
                  </a:rPr>
                  <a:t>We are going to use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Threshold-Greedy</a:t>
                </a:r>
                <a:r>
                  <a:rPr lang="en-US" sz="2400" dirty="0">
                    <a:solidFill>
                      <a:srgbClr val="000000"/>
                    </a:solidFill>
                  </a:rPr>
                  <a:t> to simulate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Greedy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Dynamic threshold </a:t>
                </a:r>
                <a:r>
                  <a:rPr lang="en-US" sz="2400" dirty="0">
                    <a:solidFill>
                      <a:srgbClr val="000000"/>
                    </a:solidFill>
                  </a:rPr>
                  <a:t>– run Threshold-Greedy with descending thresholds.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</a:rPr>
                  <a:t>When trying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ε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approx. to OPT,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Elements</a:t>
                </a:r>
                <a:r>
                  <a:rPr lang="en-US" sz="2400" dirty="0">
                    <a:solidFill>
                      <a:srgbClr val="000000"/>
                    </a:solidFill>
                  </a:rPr>
                  <a:t> with marginal gains smaller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can be ignored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0382C-1354-C111-E07F-CCF57855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10567797" cy="4023360"/>
              </a:xfrm>
            </p:spPr>
            <p:txBody>
              <a:bodyPr>
                <a:no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Elements</a:t>
                </a:r>
                <a:r>
                  <a:rPr lang="en-US" sz="2400" dirty="0">
                    <a:solidFill>
                      <a:srgbClr val="000000"/>
                    </a:solidFill>
                  </a:rPr>
                  <a:t> with marginal gains smaller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can be ignored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</a:rPr>
                  <a:t>In the WORST scenario we loss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and the alg.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</a:rPr>
                  <a:t>In that case we still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approximation: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EB875-878A-B8F5-1715-6E8CC74D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10567797" cy="40233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2FB50-FDF8-B045-B2A8-BC93B7D5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1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THRESHold</a:t>
            </a:r>
            <a:r>
              <a:rPr lang="en-US" dirty="0"/>
              <a:t>-MPC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57828-F513-7C30-8182-CC333A99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5" y="2084832"/>
            <a:ext cx="7491971" cy="421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E64629-AFB8-4C4B-A042-5423AB67A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24828" y="2084832"/>
                <a:ext cx="5024247" cy="1823085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Take for a fact (we proved this):</a:t>
                </a:r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Sample-and-Prune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000000"/>
                    </a:solidFill>
                  </a:rPr>
                  <a:t> rounds </a:t>
                </a:r>
                <a:r>
                  <a:rPr lang="en-US" sz="2400" b="1" u="sng" dirty="0">
                    <a:solidFill>
                      <a:srgbClr val="000000"/>
                    </a:solidFill>
                  </a:rPr>
                  <a:t>simulates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 sequential Threshold-Greedy in MPC settings</a:t>
                </a: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E64629-AFB8-4C4B-A042-5423AB67A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4828" y="2084832"/>
                <a:ext cx="5024247" cy="1823085"/>
              </a:xfrm>
              <a:blipFill>
                <a:blip r:embed="rId3"/>
                <a:stretch>
                  <a:fillRect l="-2663" t="-4319" r="-121" b="-33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E586A1-5FB0-BB4B-6221-924440764EE8}"/>
                  </a:ext>
                </a:extLst>
              </p:cNvPr>
              <p:cNvSpPr txBox="1"/>
              <p:nvPr/>
            </p:nvSpPr>
            <p:spPr>
              <a:xfrm>
                <a:off x="2725051" y="4720977"/>
                <a:ext cx="632369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Threshold-Greedy(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)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on the same X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, in MPC settings</a:t>
                </a:r>
                <a:endParaRPr kumimoji="0" lang="en-IL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E586A1-5FB0-BB4B-6221-92444076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51" y="4720977"/>
                <a:ext cx="6323699" cy="400110"/>
              </a:xfrm>
              <a:prstGeom prst="rect">
                <a:avLst/>
              </a:prstGeom>
              <a:blipFill>
                <a:blip r:embed="rId4"/>
                <a:stretch>
                  <a:fillRect l="-964" t="-7576" b="-257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D171D-7F7B-01BD-FFBC-5B0EA5940703}"/>
                  </a:ext>
                </a:extLst>
              </p:cNvPr>
              <p:cNvSpPr txBox="1"/>
              <p:nvPr/>
            </p:nvSpPr>
            <p:spPr>
              <a:xfrm>
                <a:off x="3376612" y="4113203"/>
                <a:ext cx="5572125" cy="534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is in the range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den>
                    </m:f>
                  </m:oMath>
                </a14:m>
                <a:endParaRPr kumimoji="0" lang="en-IL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D171D-7F7B-01BD-FFBC-5B0EA5940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12" y="4113203"/>
                <a:ext cx="5572125" cy="534826"/>
              </a:xfrm>
              <a:prstGeom prst="rect">
                <a:avLst/>
              </a:prstGeom>
              <a:blipFill>
                <a:blip r:embed="rId5"/>
                <a:stretch>
                  <a:fillRect b="-91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FA84-5245-9E58-3E52-C8995796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err="1"/>
                  <a:t>THRESHold</a:t>
                </a:r>
                <a:r>
                  <a:rPr lang="en-US" dirty="0"/>
                  <a:t>-MPC takes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𝜀𝛼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𝑙𝑜𝑔𝑘</m:t>
                        </m:r>
                      </m:e>
                    </m:d>
                  </m:oMath>
                </a14:m>
                <a:r>
                  <a:rPr lang="en-US" dirty="0"/>
                  <a:t> rounds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26AD78-6F64-C81A-4D75-EA4887E7B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715153" cy="402336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Easy!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𝑙𝑜𝑔𝑘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iterations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00"/>
                    </a:solidFill>
                  </a:rPr>
                  <a:t>Each iteration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∙2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rounds.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26AD78-6F64-C81A-4D75-EA4887E7B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715153" cy="4023360"/>
              </a:xfrm>
              <a:blipFill>
                <a:blip r:embed="rId3"/>
                <a:stretch>
                  <a:fillRect l="-24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695406-AFD6-2DC9-8260-B6B7F402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2493677"/>
            <a:ext cx="5267326" cy="2821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6D6EF-C6FF-0ACD-C5DD-0436B392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BD862-49E3-E662-155F-D001A5359A3D}"/>
                  </a:ext>
                </a:extLst>
              </p:cNvPr>
              <p:cNvSpPr txBox="1"/>
              <p:nvPr/>
            </p:nvSpPr>
            <p:spPr>
              <a:xfrm>
                <a:off x="7638574" y="4214200"/>
                <a:ext cx="3888741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Threshold-Greedy(</a:t>
                </a: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) </a:t>
                </a:r>
                <a:r>
                  <a:rPr kumimoji="0" 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on the same X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, in MPC settings</a:t>
                </a:r>
                <a:endParaRPr kumimoji="0" lang="en-IL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8BD862-49E3-E662-155F-D001A5359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4" y="4214200"/>
                <a:ext cx="3888741" cy="292388"/>
              </a:xfrm>
              <a:prstGeom prst="rect">
                <a:avLst/>
              </a:prstGeom>
              <a:blipFill>
                <a:blip r:embed="rId5"/>
                <a:stretch>
                  <a:fillRect l="-157" b="-18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80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2,3,4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  <a:blipFill>
                <a:blip r:embed="rId2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  <a:endParaRPr lang="en-IL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L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L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IL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DB3B7-6603-2C77-8D86-C367F4D47CB2}"/>
              </a:ext>
            </a:extLst>
          </p:cNvPr>
          <p:cNvGrpSpPr/>
          <p:nvPr/>
        </p:nvGrpSpPr>
        <p:grpSpPr>
          <a:xfrm>
            <a:off x="6293509" y="3010620"/>
            <a:ext cx="632058" cy="1808440"/>
            <a:chOff x="6293509" y="3010620"/>
            <a:chExt cx="632058" cy="1808440"/>
          </a:xfrm>
        </p:grpSpPr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C59A8C3F-7605-7D86-0AD7-FD27F2F7204E}"/>
                </a:ext>
              </a:extLst>
            </p:cNvPr>
            <p:cNvSpPr/>
            <p:nvPr/>
          </p:nvSpPr>
          <p:spPr>
            <a:xfrm>
              <a:off x="6620052" y="3010620"/>
              <a:ext cx="305515" cy="1808440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6678C-0626-28E8-2AD0-DE68AE8F86EC}"/>
                </a:ext>
              </a:extLst>
            </p:cNvPr>
            <p:cNvSpPr txBox="1"/>
            <p:nvPr/>
          </p:nvSpPr>
          <p:spPr>
            <a:xfrm>
              <a:off x="6293509" y="3730173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C32E8-0DFE-16FC-2EF1-D2FBD485C59F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C32E8-0DFE-16FC-2EF1-D2FBD485C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8E87-C771-80A4-E3EC-5C03A1CE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C4EE92-583F-DB10-7339-F7C4D54EE4A2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THRESHold-MPC is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approx.</a:t>
                </a:r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68D3A6-DF7A-C413-A1D9-8A9127F83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695406-AFD6-2DC9-8260-B6B7F402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2493677"/>
            <a:ext cx="5267326" cy="282127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764AC9A-C762-704A-5665-2CAAFB4A33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922" y="2249424"/>
                <a:ext cx="5715153" cy="402336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1CADE4"/>
                  </a:buClr>
                  <a:buSzPct val="100000"/>
                  <a:buFont typeface="Tw Cen MT" panose="020B0602020104020603" pitchFamily="34" charset="0"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“Threshold-MPC emulates Greedy except that at each step, we may be adding an element whose marginal gain is a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1+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den>
                    </m:f>
                  </m:oMath>
                </a14:m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smaller”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1CADE4"/>
                  </a:buClr>
                  <a:buSzPct val="100000"/>
                  <a:buFont typeface="Tw Cen MT" panose="020B0602020104020603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Let’s see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intuition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for that…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764AC9A-C762-704A-5665-2CAAFB4A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2" y="2249424"/>
                <a:ext cx="5715153" cy="4023360"/>
              </a:xfrm>
              <a:prstGeom prst="rect">
                <a:avLst/>
              </a:prstGeom>
              <a:blipFill>
                <a:blip r:embed="rId4"/>
                <a:stretch>
                  <a:fillRect l="-959" r="-106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A27C9-41F0-51B5-9EA8-E4CDF0AF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A78AE-7275-81D4-269C-9AED66055D33}"/>
                  </a:ext>
                </a:extLst>
              </p:cNvPr>
              <p:cNvSpPr txBox="1"/>
              <p:nvPr/>
            </p:nvSpPr>
            <p:spPr>
              <a:xfrm>
                <a:off x="7638574" y="4214200"/>
                <a:ext cx="3888741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Threshold-Greedy(</a:t>
                </a: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) </a:t>
                </a:r>
                <a:r>
                  <a:rPr kumimoji="0" 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on the same X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, in MPC settings</a:t>
                </a:r>
                <a:endParaRPr kumimoji="0" lang="en-IL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A78AE-7275-81D4-269C-9AED6605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4" y="4214200"/>
                <a:ext cx="3888741" cy="292388"/>
              </a:xfrm>
              <a:prstGeom prst="rect">
                <a:avLst/>
              </a:prstGeom>
              <a:blipFill>
                <a:blip r:embed="rId5"/>
                <a:stretch>
                  <a:fillRect l="-157" b="-18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AD46B3-E26A-62A5-D65B-798FFC9CA622}"/>
              </a:ext>
            </a:extLst>
          </p:cNvPr>
          <p:cNvGrpSpPr/>
          <p:nvPr/>
        </p:nvGrpSpPr>
        <p:grpSpPr>
          <a:xfrm>
            <a:off x="541578" y="2430517"/>
            <a:ext cx="11421821" cy="1097143"/>
            <a:chOff x="1374753" y="1990182"/>
            <a:chExt cx="9442494" cy="8701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F6E5E9-5DF7-CE33-F98A-88A69011A4E7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87" name="Smiley Face 86">
                <a:extLst>
                  <a:ext uri="{FF2B5EF4-FFF2-40B4-BE49-F238E27FC236}">
                    <a16:creationId xmlns:a16="http://schemas.microsoft.com/office/drawing/2014/main" id="{958CAC90-79E8-2005-A9EE-1C4BB33F1A0D}"/>
                  </a:ext>
                </a:extLst>
              </p:cNvPr>
              <p:cNvSpPr/>
              <p:nvPr/>
            </p:nvSpPr>
            <p:spPr>
              <a:xfrm>
                <a:off x="1210858" y="2235800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88" name="Smiley Face 87">
                <a:extLst>
                  <a:ext uri="{FF2B5EF4-FFF2-40B4-BE49-F238E27FC236}">
                    <a16:creationId xmlns:a16="http://schemas.microsoft.com/office/drawing/2014/main" id="{5E52E1EE-059C-92FB-C72B-9CAB7D007F3F}"/>
                  </a:ext>
                </a:extLst>
              </p:cNvPr>
              <p:cNvSpPr/>
              <p:nvPr/>
            </p:nvSpPr>
            <p:spPr>
              <a:xfrm>
                <a:off x="1834896" y="2235799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89" name="Smiley Face 88">
                <a:extLst>
                  <a:ext uri="{FF2B5EF4-FFF2-40B4-BE49-F238E27FC236}">
                    <a16:creationId xmlns:a16="http://schemas.microsoft.com/office/drawing/2014/main" id="{F3260B59-960A-9C65-EA18-0870E5A79EAF}"/>
                  </a:ext>
                </a:extLst>
              </p:cNvPr>
              <p:cNvSpPr/>
              <p:nvPr/>
            </p:nvSpPr>
            <p:spPr>
              <a:xfrm>
                <a:off x="2458934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0" name="Smiley Face 89">
                <a:extLst>
                  <a:ext uri="{FF2B5EF4-FFF2-40B4-BE49-F238E27FC236}">
                    <a16:creationId xmlns:a16="http://schemas.microsoft.com/office/drawing/2014/main" id="{E1BCDDC2-8ABA-B532-304C-D71D8ECC6ABE}"/>
                  </a:ext>
                </a:extLst>
              </p:cNvPr>
              <p:cNvSpPr/>
              <p:nvPr/>
            </p:nvSpPr>
            <p:spPr>
              <a:xfrm>
                <a:off x="3082972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1" name="Smiley Face 90">
                <a:extLst>
                  <a:ext uri="{FF2B5EF4-FFF2-40B4-BE49-F238E27FC236}">
                    <a16:creationId xmlns:a16="http://schemas.microsoft.com/office/drawing/2014/main" id="{CC367F79-7053-6366-5F69-83E0BCD3FD64}"/>
                  </a:ext>
                </a:extLst>
              </p:cNvPr>
              <p:cNvSpPr/>
              <p:nvPr/>
            </p:nvSpPr>
            <p:spPr>
              <a:xfrm>
                <a:off x="3707010" y="2235798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2" name="Smiley Face 91">
                <a:extLst>
                  <a:ext uri="{FF2B5EF4-FFF2-40B4-BE49-F238E27FC236}">
                    <a16:creationId xmlns:a16="http://schemas.microsoft.com/office/drawing/2014/main" id="{F6852F7B-C808-EE06-2579-9E51C7C7D713}"/>
                  </a:ext>
                </a:extLst>
              </p:cNvPr>
              <p:cNvSpPr/>
              <p:nvPr/>
            </p:nvSpPr>
            <p:spPr>
              <a:xfrm>
                <a:off x="4331048" y="2235797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3" name="Smiley Face 92">
                <a:extLst>
                  <a:ext uri="{FF2B5EF4-FFF2-40B4-BE49-F238E27FC236}">
                    <a16:creationId xmlns:a16="http://schemas.microsoft.com/office/drawing/2014/main" id="{10D009DC-6CA5-2DAD-3021-FE4EB9B32CC6}"/>
                  </a:ext>
                </a:extLst>
              </p:cNvPr>
              <p:cNvSpPr/>
              <p:nvPr/>
            </p:nvSpPr>
            <p:spPr>
              <a:xfrm>
                <a:off x="4955086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4" name="Smiley Face 93">
                <a:extLst>
                  <a:ext uri="{FF2B5EF4-FFF2-40B4-BE49-F238E27FC236}">
                    <a16:creationId xmlns:a16="http://schemas.microsoft.com/office/drawing/2014/main" id="{574346AF-8F42-BB31-C095-1F270D56915C}"/>
                  </a:ext>
                </a:extLst>
              </p:cNvPr>
              <p:cNvSpPr/>
              <p:nvPr/>
            </p:nvSpPr>
            <p:spPr>
              <a:xfrm>
                <a:off x="5579124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5" name="Smiley Face 94">
                <a:extLst>
                  <a:ext uri="{FF2B5EF4-FFF2-40B4-BE49-F238E27FC236}">
                    <a16:creationId xmlns:a16="http://schemas.microsoft.com/office/drawing/2014/main" id="{77EB614C-5D61-A16A-F0E1-B3246D4FEF77}"/>
                  </a:ext>
                </a:extLst>
              </p:cNvPr>
              <p:cNvSpPr/>
              <p:nvPr/>
            </p:nvSpPr>
            <p:spPr>
              <a:xfrm>
                <a:off x="6203162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6" name="Smiley Face 95">
                <a:extLst>
                  <a:ext uri="{FF2B5EF4-FFF2-40B4-BE49-F238E27FC236}">
                    <a16:creationId xmlns:a16="http://schemas.microsoft.com/office/drawing/2014/main" id="{8EF5562C-C41C-2CAD-94F4-6A31D8615ED1}"/>
                  </a:ext>
                </a:extLst>
              </p:cNvPr>
              <p:cNvSpPr/>
              <p:nvPr/>
            </p:nvSpPr>
            <p:spPr>
              <a:xfrm>
                <a:off x="6827200" y="2235796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7" name="Smiley Face 96">
                <a:extLst>
                  <a:ext uri="{FF2B5EF4-FFF2-40B4-BE49-F238E27FC236}">
                    <a16:creationId xmlns:a16="http://schemas.microsoft.com/office/drawing/2014/main" id="{9E4194BA-FBFF-235B-D812-33C1960F4A37}"/>
                  </a:ext>
                </a:extLst>
              </p:cNvPr>
              <p:cNvSpPr/>
              <p:nvPr/>
            </p:nvSpPr>
            <p:spPr>
              <a:xfrm>
                <a:off x="7451238" y="2235795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8" name="Smiley Face 97">
                <a:extLst>
                  <a:ext uri="{FF2B5EF4-FFF2-40B4-BE49-F238E27FC236}">
                    <a16:creationId xmlns:a16="http://schemas.microsoft.com/office/drawing/2014/main" id="{F63B7778-642F-5104-C825-DAD99511FCBA}"/>
                  </a:ext>
                </a:extLst>
              </p:cNvPr>
              <p:cNvSpPr/>
              <p:nvPr/>
            </p:nvSpPr>
            <p:spPr>
              <a:xfrm>
                <a:off x="8075276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99" name="Smiley Face 98">
                <a:extLst>
                  <a:ext uri="{FF2B5EF4-FFF2-40B4-BE49-F238E27FC236}">
                    <a16:creationId xmlns:a16="http://schemas.microsoft.com/office/drawing/2014/main" id="{2B171B0E-E62C-82DE-7336-17379D837E89}"/>
                  </a:ext>
                </a:extLst>
              </p:cNvPr>
              <p:cNvSpPr/>
              <p:nvPr/>
            </p:nvSpPr>
            <p:spPr>
              <a:xfrm>
                <a:off x="8699314" y="2235794"/>
                <a:ext cx="471638" cy="481263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C33EE6C-EBEA-B3CC-420F-1425B990720E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C195186-0355-2273-5DB2-6B6A230A7F42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86" name="Smiley Face 85">
              <a:extLst>
                <a:ext uri="{FF2B5EF4-FFF2-40B4-BE49-F238E27FC236}">
                  <a16:creationId xmlns:a16="http://schemas.microsoft.com/office/drawing/2014/main" id="{41697F77-18D3-8303-23C7-ADE435CE48A0}"/>
                </a:ext>
              </a:extLst>
            </p:cNvPr>
            <p:cNvSpPr/>
            <p:nvPr/>
          </p:nvSpPr>
          <p:spPr>
            <a:xfrm>
              <a:off x="10211082" y="2185701"/>
              <a:ext cx="471638" cy="481263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5E5DC0-9AAD-2802-5613-3AE5C1B29F54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E0B2F9-72FB-0199-97A2-CBF135DB0FB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8CB84B-FE16-BA62-79A5-86495CDA289D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8DD1D-6C9F-E112-613E-58CD7A3F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83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810050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#1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1097142"/>
            <a:chOff x="1374753" y="1990182"/>
            <a:chExt cx="9442494" cy="87012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8850" y="218016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50" y="218016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551E55-C1A2-7E44-65A5-BCC22E2F818E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551E55-C1A2-7E44-65A5-BCC22E2F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7B11F-5160-319B-6A23-6A8A18E1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60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810050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#1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2EB014-20B2-79EF-7D41-A1FC9EB69D39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2EB014-20B2-79EF-7D41-A1FC9EB69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45DCD-9A9C-AAE3-BA73-18F012F1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56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810050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#1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626" y="2180217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F5DFA-9E95-AC7A-262F-373E28002DDC}"/>
              </a:ext>
            </a:extLst>
          </p:cNvPr>
          <p:cNvSpPr txBox="1"/>
          <p:nvPr/>
        </p:nvSpPr>
        <p:spPr>
          <a:xfrm>
            <a:off x="4832599" y="4009210"/>
            <a:ext cx="273977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Updated marginal gains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35CA6-0EA3-D759-4519-BF5BF30F4A14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35CA6-0EA3-D759-4519-BF5BF30F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D14D4-C4C8-F130-CEB9-E130EEB8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7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810050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#1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+0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B108B7-4056-A489-9255-540B63EF3696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B108B7-4056-A489-9255-540B63EF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D03D53-1759-812C-4052-76D54FF6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88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810050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#1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193876"/>
                <a:ext cx="18810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05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294" y="2421268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3DA460-2D7F-0BB5-D0B9-AD06F0FE2153}"/>
              </a:ext>
            </a:extLst>
          </p:cNvPr>
          <p:cNvSpPr txBox="1"/>
          <p:nvPr/>
        </p:nvSpPr>
        <p:spPr>
          <a:xfrm>
            <a:off x="4832599" y="4009210"/>
            <a:ext cx="273977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Updated marginal gains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9B218-323B-40CA-3F58-092F89673A40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9B218-323B-40CA-3F58-092F89673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E7FDC-85CC-1023-E30F-716C4806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42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705275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#2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089101"/>
                <a:ext cx="1881054" cy="6173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089101"/>
                <a:ext cx="1881054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3386683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683" y="4103902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2975247" y="4802723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+0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7" y="4802723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59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15E18-5479-A59E-D1F9-8AF0C935D1F6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15E18-5479-A59E-D1F9-8AF0C935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FF861-2809-D338-F69C-9D9D0297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099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AA3-85CF-8C72-A878-640AD5CC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Threshold-MPC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038F9-8AA1-5B63-C535-FF3A750206A0}"/>
              </a:ext>
            </a:extLst>
          </p:cNvPr>
          <p:cNvSpPr txBox="1"/>
          <p:nvPr/>
        </p:nvSpPr>
        <p:spPr>
          <a:xfrm>
            <a:off x="169764" y="3705275"/>
            <a:ext cx="188105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Iteration #2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/>
              <p:nvPr/>
            </p:nvSpPr>
            <p:spPr>
              <a:xfrm>
                <a:off x="167414" y="4089101"/>
                <a:ext cx="1881054" cy="61734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76A93B-CEEC-E1FE-F240-FF8785EC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" y="4089101"/>
                <a:ext cx="1881054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6FF096-742C-BB17-438F-B51BB5CCB03A}"/>
              </a:ext>
            </a:extLst>
          </p:cNvPr>
          <p:cNvSpPr txBox="1"/>
          <p:nvPr/>
        </p:nvSpPr>
        <p:spPr>
          <a:xfrm>
            <a:off x="3495639" y="2041761"/>
            <a:ext cx="535955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Marginal gains (with respect to X)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70A083-2E7C-6F10-B5E4-9E87B1083809}"/>
              </a:ext>
            </a:extLst>
          </p:cNvPr>
          <p:cNvGrpSpPr/>
          <p:nvPr/>
        </p:nvGrpSpPr>
        <p:grpSpPr>
          <a:xfrm>
            <a:off x="541578" y="2425887"/>
            <a:ext cx="11421821" cy="3272022"/>
            <a:chOff x="1374753" y="1990182"/>
            <a:chExt cx="9442494" cy="25949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56345B2-798B-1D00-9664-E3779E923781}"/>
                </a:ext>
              </a:extLst>
            </p:cNvPr>
            <p:cNvGrpSpPr/>
            <p:nvPr/>
          </p:nvGrpSpPr>
          <p:grpSpPr>
            <a:xfrm>
              <a:off x="1374753" y="1990182"/>
              <a:ext cx="9442494" cy="870124"/>
              <a:chOff x="488803" y="2045758"/>
              <a:chExt cx="9442494" cy="8701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6A2A071-9DAB-DBC0-8696-8471C3B503C1}"/>
                  </a:ext>
                </a:extLst>
              </p:cNvPr>
              <p:cNvSpPr/>
              <p:nvPr/>
            </p:nvSpPr>
            <p:spPr>
              <a:xfrm>
                <a:off x="1024128" y="2045758"/>
                <a:ext cx="8907169" cy="8701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1CB40E-7645-C2F1-C0C9-0F23DEB1FF2E}"/>
                  </a:ext>
                </a:extLst>
              </p:cNvPr>
              <p:cNvSpPr txBox="1"/>
              <p:nvPr/>
            </p:nvSpPr>
            <p:spPr>
              <a:xfrm>
                <a:off x="488803" y="2207969"/>
                <a:ext cx="7603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U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/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E50CDED-08D3-6D5F-0C32-340CE089A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550" y="4103902"/>
                  <a:ext cx="479595" cy="4812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/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4A696DE-7BE3-A031-CE2F-89A520C9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617" y="4103902"/>
                  <a:ext cx="479595" cy="4812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/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3AB085F-DE6B-11AB-24AD-C6378F67A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300" y="2180217"/>
                  <a:ext cx="479595" cy="4812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/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9FCEAE7D-159B-03FA-72C5-914529F046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185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/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10E0624-C199-12CD-0F39-859E460B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381" y="2180217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/>
                <p:nvPr/>
              </p:nvSpPr>
              <p:spPr>
                <a:xfrm>
                  <a:off x="3386683" y="4103902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1+</m:t>
                            </m:r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kumimoji="0" lang="en-I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A1B676-E903-E508-B057-DF3F87DBA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683" y="4103902"/>
                  <a:ext cx="479595" cy="4812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/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4870FDA-CF1B-942B-FA24-B154B44061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940" y="2180217"/>
                  <a:ext cx="479595" cy="48126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/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99E5456-C3BB-D9BF-50DE-C7D369990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114" y="2178746"/>
                  <a:ext cx="479595" cy="48126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/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694EF0B-5C9B-E7C0-563F-759FD9B60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788" y="2178746"/>
                  <a:ext cx="479595" cy="48126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/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60C0066-B3C4-2FFF-84BC-ADCE42639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673" y="2178746"/>
                  <a:ext cx="479595" cy="48126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/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4FF3C68-3CAE-5543-0D10-CBC1977C77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748" y="2185701"/>
                  <a:ext cx="479595" cy="48126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/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0B75690-5FD0-6EF4-EC46-483EF00B5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22" y="2185701"/>
                  <a:ext cx="479595" cy="48126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/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28735-6F07-1A88-C03E-375FA225D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307" y="2185701"/>
                  <a:ext cx="479595" cy="481263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/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oMath>
                    </m:oMathPara>
                  </a14:m>
                  <a:endParaRPr kumimoji="0" lang="en-I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09E231-CA4B-0E99-5FDC-5EF615D92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103" y="2185701"/>
                  <a:ext cx="479595" cy="48126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E61BC4-AFEA-1F91-51AC-D7F0FDA12C1C}"/>
              </a:ext>
            </a:extLst>
          </p:cNvPr>
          <p:cNvGrpSpPr/>
          <p:nvPr/>
        </p:nvGrpSpPr>
        <p:grpSpPr>
          <a:xfrm>
            <a:off x="541578" y="4851509"/>
            <a:ext cx="11421821" cy="1085975"/>
            <a:chOff x="488803" y="2045758"/>
            <a:chExt cx="9442494" cy="8701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45E11A-439A-2866-67E3-ED446BACEE45}"/>
                </a:ext>
              </a:extLst>
            </p:cNvPr>
            <p:cNvSpPr/>
            <p:nvPr/>
          </p:nvSpPr>
          <p:spPr>
            <a:xfrm>
              <a:off x="1024128" y="2045758"/>
              <a:ext cx="8907169" cy="8701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EEE1F6-A74A-02FE-6E32-F19E82E253B4}"/>
                </a:ext>
              </a:extLst>
            </p:cNvPr>
            <p:cNvSpPr txBox="1"/>
            <p:nvPr/>
          </p:nvSpPr>
          <p:spPr>
            <a:xfrm>
              <a:off x="488803" y="2207969"/>
              <a:ext cx="760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X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/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2678B9-A795-4C3A-841E-8C62B5F5C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756" y="2400715"/>
                <a:ext cx="419100" cy="307777"/>
              </a:xfrm>
              <a:prstGeom prst="rect">
                <a:avLst/>
              </a:prstGeom>
              <a:blipFill>
                <a:blip r:embed="rId15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/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1506E2-9FAA-C559-89D0-3B501E16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84" y="2409165"/>
                <a:ext cx="419100" cy="307777"/>
              </a:xfrm>
              <a:prstGeom prst="rect">
                <a:avLst/>
              </a:prstGeom>
              <a:blipFill>
                <a:blip r:embed="rId16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/>
              <p:nvPr/>
            </p:nvSpPr>
            <p:spPr>
              <a:xfrm>
                <a:off x="2975247" y="4802723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+0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37981F-2883-8621-9CD1-477400BD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7" y="4802723"/>
                <a:ext cx="419100" cy="307777"/>
              </a:xfrm>
              <a:prstGeom prst="rect">
                <a:avLst/>
              </a:prstGeom>
              <a:blipFill>
                <a:blip r:embed="rId17"/>
                <a:stretch>
                  <a:fillRect r="-159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15E18-5479-A59E-D1F9-8AF0C935D1F6}"/>
                  </a:ext>
                </a:extLst>
              </p:cNvPr>
              <p:cNvSpPr txBox="1"/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en-I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15E18-5479-A59E-D1F9-8AF0C935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2391807"/>
                <a:ext cx="4191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F157C-DF0D-7200-7261-BC63C17A70C8}"/>
                  </a:ext>
                </a:extLst>
              </p:cNvPr>
              <p:cNvSpPr txBox="1"/>
              <p:nvPr/>
            </p:nvSpPr>
            <p:spPr>
              <a:xfrm>
                <a:off x="2987384" y="3944798"/>
                <a:ext cx="6729000" cy="48494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We took an element that gave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1+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den>
                    </m:f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 times smaller the maximal gain</a:t>
                </a: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F157C-DF0D-7200-7261-BC63C17A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84" y="3944798"/>
                <a:ext cx="6729000" cy="484941"/>
              </a:xfrm>
              <a:prstGeom prst="rect">
                <a:avLst/>
              </a:prstGeom>
              <a:blipFill>
                <a:blip r:embed="rId1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014F3-7007-B17F-9DD0-3D63C4E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3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97480"/>
            <a:ext cx="7772400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6579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753-E40B-64FD-AD88-05D1C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k-coverage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2,3,4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Notice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Does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DCA5D-DF08-C1F2-0495-11DA575D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5269378" cy="4023360"/>
              </a:xfrm>
              <a:blipFill>
                <a:blip r:embed="rId2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721F33D-20C4-4A1E-9E56-03BC11FD7DA6}"/>
              </a:ext>
            </a:extLst>
          </p:cNvPr>
          <p:cNvSpPr/>
          <p:nvPr/>
        </p:nvSpPr>
        <p:spPr>
          <a:xfrm>
            <a:off x="739643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66DE0-4B1A-9D04-793A-0E1DA1C0A536}"/>
              </a:ext>
            </a:extLst>
          </p:cNvPr>
          <p:cNvSpPr/>
          <p:nvPr/>
        </p:nvSpPr>
        <p:spPr>
          <a:xfrm>
            <a:off x="739643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C148F7-29C1-4370-1C54-E06BE608F796}"/>
              </a:ext>
            </a:extLst>
          </p:cNvPr>
          <p:cNvSpPr/>
          <p:nvPr/>
        </p:nvSpPr>
        <p:spPr>
          <a:xfrm>
            <a:off x="739643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89B5-9674-5F12-C6A2-AFDC23B2D184}"/>
              </a:ext>
            </a:extLst>
          </p:cNvPr>
          <p:cNvSpPr/>
          <p:nvPr/>
        </p:nvSpPr>
        <p:spPr>
          <a:xfrm>
            <a:off x="739643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CADEB0-251D-ED92-C08D-801667A7A7AD}"/>
              </a:ext>
            </a:extLst>
          </p:cNvPr>
          <p:cNvSpPr/>
          <p:nvPr/>
        </p:nvSpPr>
        <p:spPr>
          <a:xfrm>
            <a:off x="739642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07D5C2-A076-1DFC-3AD2-DCEC49E2438F}"/>
              </a:ext>
            </a:extLst>
          </p:cNvPr>
          <p:cNvSpPr/>
          <p:nvPr/>
        </p:nvSpPr>
        <p:spPr>
          <a:xfrm>
            <a:off x="11111542" y="236950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C6B79-4046-2545-FD8A-DAB91F24D638}"/>
              </a:ext>
            </a:extLst>
          </p:cNvPr>
          <p:cNvSpPr/>
          <p:nvPr/>
        </p:nvSpPr>
        <p:spPr>
          <a:xfrm>
            <a:off x="11111541" y="301061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BB98D2-B467-26F7-77A9-B4F72F1240D3}"/>
              </a:ext>
            </a:extLst>
          </p:cNvPr>
          <p:cNvSpPr/>
          <p:nvPr/>
        </p:nvSpPr>
        <p:spPr>
          <a:xfrm>
            <a:off x="11111540" y="3651734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7E0CD-6052-AB2A-1F46-FA54B1FA9392}"/>
              </a:ext>
            </a:extLst>
          </p:cNvPr>
          <p:cNvSpPr/>
          <p:nvPr/>
        </p:nvSpPr>
        <p:spPr>
          <a:xfrm>
            <a:off x="11111540" y="4292849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I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2A72C1-C371-7C3E-A3D5-7702C96EF855}"/>
              </a:ext>
            </a:extLst>
          </p:cNvPr>
          <p:cNvSpPr/>
          <p:nvPr/>
        </p:nvSpPr>
        <p:spPr>
          <a:xfrm>
            <a:off x="11111539" y="4934310"/>
            <a:ext cx="559283" cy="526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I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8E816-69CF-94D5-7BB3-77020179CC51}"/>
              </a:ext>
            </a:extLst>
          </p:cNvPr>
          <p:cNvCxnSpPr>
            <a:stCxn id="5" idx="6"/>
            <a:endCxn id="21" idx="2"/>
          </p:cNvCxnSpPr>
          <p:nvPr/>
        </p:nvCxnSpPr>
        <p:spPr>
          <a:xfrm>
            <a:off x="7955715" y="2632610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053D02-2421-3BFA-0D17-4894E5A78C37}"/>
              </a:ext>
            </a:extLst>
          </p:cNvPr>
          <p:cNvCxnSpPr>
            <a:stCxn id="10" idx="6"/>
            <a:endCxn id="21" idx="2"/>
          </p:cNvCxnSpPr>
          <p:nvPr/>
        </p:nvCxnSpPr>
        <p:spPr>
          <a:xfrm flipV="1">
            <a:off x="7955714" y="2632610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192914-D343-F2FB-B57E-9DFDDEAC010D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7955714" y="3273725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58FF38-F798-4DC5-4618-9F5DF9B114B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>
            <a:off x="7955714" y="3273725"/>
            <a:ext cx="3155826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BB89E1-400F-BDE7-CA42-16897E9EA2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flipV="1">
            <a:off x="7955713" y="3273725"/>
            <a:ext cx="3155828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B16FE4-D175-FB45-30AF-BBA507907AD6}"/>
              </a:ext>
            </a:extLst>
          </p:cNvPr>
          <p:cNvCxnSpPr>
            <a:stCxn id="16" idx="6"/>
            <a:endCxn id="27" idx="2"/>
          </p:cNvCxnSpPr>
          <p:nvPr/>
        </p:nvCxnSpPr>
        <p:spPr>
          <a:xfrm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58D83-FED2-2693-FB9F-3B0C4A47DECF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7955713" y="3914840"/>
            <a:ext cx="3155827" cy="64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2EC2FD-22F6-21CD-4E39-EF015D41E7B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955712" y="2632610"/>
            <a:ext cx="3155830" cy="256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0869-C176-DC05-DB0E-9DB9F30A9043}"/>
              </a:ext>
            </a:extLst>
          </p:cNvPr>
          <p:cNvCxnSpPr>
            <a:stCxn id="19" idx="6"/>
            <a:endCxn id="29" idx="2"/>
          </p:cNvCxnSpPr>
          <p:nvPr/>
        </p:nvCxnSpPr>
        <p:spPr>
          <a:xfrm>
            <a:off x="7955712" y="5197416"/>
            <a:ext cx="315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90795B-564F-2595-5C2F-CD9E894F46DB}"/>
              </a:ext>
            </a:extLst>
          </p:cNvPr>
          <p:cNvGrpSpPr/>
          <p:nvPr/>
        </p:nvGrpSpPr>
        <p:grpSpPr>
          <a:xfrm>
            <a:off x="6792042" y="3651734"/>
            <a:ext cx="604386" cy="1167326"/>
            <a:chOff x="6792042" y="3651734"/>
            <a:chExt cx="604386" cy="1167326"/>
          </a:xfrm>
        </p:grpSpPr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FA2DA15A-C008-BCCE-C6E7-96AB4142B3A9}"/>
                </a:ext>
              </a:extLst>
            </p:cNvPr>
            <p:cNvSpPr/>
            <p:nvPr/>
          </p:nvSpPr>
          <p:spPr>
            <a:xfrm>
              <a:off x="7090913" y="3651734"/>
              <a:ext cx="305515" cy="1167326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2CC931-ADF4-6663-22B9-492EE879C505}"/>
                </a:ext>
              </a:extLst>
            </p:cNvPr>
            <p:cNvSpPr txBox="1"/>
            <p:nvPr/>
          </p:nvSpPr>
          <p:spPr>
            <a:xfrm>
              <a:off x="6792042" y="4050731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endParaRPr lang="en-IL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DB3B7-6603-2C77-8D86-C367F4D47CB2}"/>
              </a:ext>
            </a:extLst>
          </p:cNvPr>
          <p:cNvGrpSpPr/>
          <p:nvPr/>
        </p:nvGrpSpPr>
        <p:grpSpPr>
          <a:xfrm>
            <a:off x="6293509" y="3010620"/>
            <a:ext cx="632058" cy="1808440"/>
            <a:chOff x="6293509" y="3010620"/>
            <a:chExt cx="632058" cy="1808440"/>
          </a:xfrm>
        </p:grpSpPr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C59A8C3F-7605-7D86-0AD7-FD27F2F7204E}"/>
                </a:ext>
              </a:extLst>
            </p:cNvPr>
            <p:cNvSpPr/>
            <p:nvPr/>
          </p:nvSpPr>
          <p:spPr>
            <a:xfrm>
              <a:off x="6620052" y="3010620"/>
              <a:ext cx="305515" cy="1808440"/>
            </a:xfrm>
            <a:prstGeom prst="leftBrace">
              <a:avLst>
                <a:gd name="adj1" fmla="val 3939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6678C-0626-28E8-2AD0-DE68AE8F86EC}"/>
                </a:ext>
              </a:extLst>
            </p:cNvPr>
            <p:cNvSpPr txBox="1"/>
            <p:nvPr/>
          </p:nvSpPr>
          <p:spPr>
            <a:xfrm>
              <a:off x="6293509" y="3730173"/>
              <a:ext cx="30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IL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A9684-BCE7-C642-BCF9-927A1C6B32FE}"/>
              </a:ext>
            </a:extLst>
          </p:cNvPr>
          <p:cNvGrpSpPr/>
          <p:nvPr/>
        </p:nvGrpSpPr>
        <p:grpSpPr>
          <a:xfrm>
            <a:off x="7396428" y="1875566"/>
            <a:ext cx="4274393" cy="461666"/>
            <a:chOff x="7112014" y="1856608"/>
            <a:chExt cx="4274393" cy="4616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C97A5E-CB1B-89C3-ADD4-14BC94E6C328}"/>
                </a:ext>
              </a:extLst>
            </p:cNvPr>
            <p:cNvSpPr txBox="1"/>
            <p:nvPr/>
          </p:nvSpPr>
          <p:spPr>
            <a:xfrm>
              <a:off x="7112014" y="1856609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18346A-CAF9-1398-2CC2-03F851112C78}"/>
                </a:ext>
              </a:extLst>
            </p:cNvPr>
            <p:cNvSpPr txBox="1"/>
            <p:nvPr/>
          </p:nvSpPr>
          <p:spPr>
            <a:xfrm>
              <a:off x="10827124" y="1856608"/>
              <a:ext cx="559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C32E8-0DFE-16FC-2EF1-D2FBD485C59F}"/>
                  </a:ext>
                </a:extLst>
              </p:cNvPr>
              <p:cNvSpPr txBox="1"/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Submodular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EC32E8-0DFE-16FC-2EF1-D2FBD485C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8" y="5810396"/>
                <a:ext cx="4274393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B8520-4129-389C-CBAE-99ECE7A3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524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3A6-DF7A-C413-A1D9-8A9127F8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C2A41E5-13F0-1218-373D-B4A73BC5D82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9724924"/>
                  </p:ext>
                </p:extLst>
              </p:nvPr>
            </p:nvGraphicFramePr>
            <p:xfrm>
              <a:off x="583661" y="1906621"/>
              <a:ext cx="10710152" cy="441315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0433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1260970">
                      <a:extLst>
                        <a:ext uri="{9D8B030D-6E8A-4147-A177-3AD203B41FA5}">
                          <a16:colId xmlns:a16="http://schemas.microsoft.com/office/drawing/2014/main" val="3133100988"/>
                        </a:ext>
                      </a:extLst>
                    </a:gridCol>
                    <a:gridCol w="1765572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1621573">
                      <a:extLst>
                        <a:ext uri="{9D8B030D-6E8A-4147-A177-3AD203B41FA5}">
                          <a16:colId xmlns:a16="http://schemas.microsoft.com/office/drawing/2014/main" val="2817790662"/>
                        </a:ext>
                      </a:extLst>
                    </a:gridCol>
                    <a:gridCol w="2145802">
                      <a:extLst>
                        <a:ext uri="{9D8B030D-6E8A-4147-A177-3AD203B41FA5}">
                          <a16:colId xmlns:a16="http://schemas.microsoft.com/office/drawing/2014/main" val="3377271151"/>
                        </a:ext>
                      </a:extLst>
                    </a:gridCol>
                    <a:gridCol w="2145802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1048167">
                    <a:tc>
                      <a:txBody>
                        <a:bodyPr/>
                        <a:lstStyle/>
                        <a:p>
                          <a:pPr algn="ctr"/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Greedy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RandGreeDI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Threshold-Greedy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Modified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Sample-and-Prune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Threshold-MPC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1126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Approximation Factor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1126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MPC Rounds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sequential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sequential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𝜀𝛼</m:t>
                                        </m:r>
                                      </m:den>
                                    </m:f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𝑙𝑜𝑔𝑘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1111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Memory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600" b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b="0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Does not depend on m,</a:t>
                          </a:r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Can be controlled by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C2A41E5-13F0-1218-373D-B4A73BC5D82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9724924"/>
                  </p:ext>
                </p:extLst>
              </p:nvPr>
            </p:nvGraphicFramePr>
            <p:xfrm>
              <a:off x="583661" y="1906621"/>
              <a:ext cx="10710152" cy="441315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70433">
                      <a:extLst>
                        <a:ext uri="{9D8B030D-6E8A-4147-A177-3AD203B41FA5}">
                          <a16:colId xmlns:a16="http://schemas.microsoft.com/office/drawing/2014/main" val="2178988546"/>
                        </a:ext>
                      </a:extLst>
                    </a:gridCol>
                    <a:gridCol w="1260970">
                      <a:extLst>
                        <a:ext uri="{9D8B030D-6E8A-4147-A177-3AD203B41FA5}">
                          <a16:colId xmlns:a16="http://schemas.microsoft.com/office/drawing/2014/main" val="3133100988"/>
                        </a:ext>
                      </a:extLst>
                    </a:gridCol>
                    <a:gridCol w="1765572">
                      <a:extLst>
                        <a:ext uri="{9D8B030D-6E8A-4147-A177-3AD203B41FA5}">
                          <a16:colId xmlns:a16="http://schemas.microsoft.com/office/drawing/2014/main" val="2160631684"/>
                        </a:ext>
                      </a:extLst>
                    </a:gridCol>
                    <a:gridCol w="1621573">
                      <a:extLst>
                        <a:ext uri="{9D8B030D-6E8A-4147-A177-3AD203B41FA5}">
                          <a16:colId xmlns:a16="http://schemas.microsoft.com/office/drawing/2014/main" val="2817790662"/>
                        </a:ext>
                      </a:extLst>
                    </a:gridCol>
                    <a:gridCol w="2145802">
                      <a:extLst>
                        <a:ext uri="{9D8B030D-6E8A-4147-A177-3AD203B41FA5}">
                          <a16:colId xmlns:a16="http://schemas.microsoft.com/office/drawing/2014/main" val="3377271151"/>
                        </a:ext>
                      </a:extLst>
                    </a:gridCol>
                    <a:gridCol w="2145802">
                      <a:extLst>
                        <a:ext uri="{9D8B030D-6E8A-4147-A177-3AD203B41FA5}">
                          <a16:colId xmlns:a16="http://schemas.microsoft.com/office/drawing/2014/main" val="2706745005"/>
                        </a:ext>
                      </a:extLst>
                    </a:gridCol>
                  </a:tblGrid>
                  <a:tr h="1048167">
                    <a:tc>
                      <a:txBody>
                        <a:bodyPr/>
                        <a:lstStyle/>
                        <a:p>
                          <a:pPr algn="ctr"/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Greedy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RandGreeDI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Threshold-Greedy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Modified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Sample-and-Prune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Threshold-MPC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7996056"/>
                      </a:ext>
                    </a:extLst>
                  </a:tr>
                  <a:tr h="1126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Approximation Factor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063" t="-93514" r="-6096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2664" t="-93514" r="-33667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5131" t="-93514" r="-2644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716" t="-93514" r="-10056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9716" t="-93514" r="-56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337791"/>
                      </a:ext>
                    </a:extLst>
                  </a:tr>
                  <a:tr h="1126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MPC Rounds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sequential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sequential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716" t="-193514" r="-1005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9716" t="-193514" r="-56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438987"/>
                      </a:ext>
                    </a:extLst>
                  </a:tr>
                  <a:tr h="1111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Memory</a:t>
                          </a:r>
                          <a:endParaRPr lang="en-IL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063" t="-296721" r="-609662" b="-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2664" t="-296721" r="-336678" b="-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5131" t="-296721" r="-264419" b="-109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858" t="-296721" r="-284" b="-10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Does not depend on m,</a:t>
                          </a:r>
                        </a:p>
                        <a:p>
                          <a:pPr algn="ctr"/>
                          <a:r>
                            <a:rPr lang="en-US" sz="2000" dirty="0">
                              <a:solidFill>
                                <a:srgbClr val="00B050"/>
                              </a:solidFill>
                            </a:rPr>
                            <a:t>Can be controlled by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IL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9287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50595-F17A-41E7-5C82-9A5ECD86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99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EDB451-0C74-0041-F8AF-D781A1D9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97480"/>
            <a:ext cx="7772400" cy="1463040"/>
          </a:xfrm>
          <a:solidFill>
            <a:srgbClr val="000000">
              <a:alpha val="50196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30435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CB11934D1C67489F532B35DD831BE0" ma:contentTypeVersion="2" ma:contentTypeDescription="Create a new document." ma:contentTypeScope="" ma:versionID="f1215c5da5b642da06c281851c7f4200">
  <xsd:schema xmlns:xsd="http://www.w3.org/2001/XMLSchema" xmlns:xs="http://www.w3.org/2001/XMLSchema" xmlns:p="http://schemas.microsoft.com/office/2006/metadata/properties" xmlns:ns2="c0b5b3da-61b2-44f8-88a4-a8f51deda1dc" targetNamespace="http://schemas.microsoft.com/office/2006/metadata/properties" ma:root="true" ma:fieldsID="b6ca6d8f27db28eb5b34f0dfa4892a07" ns2:_="">
    <xsd:import namespace="c0b5b3da-61b2-44f8-88a4-a8f51deda1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5b3da-61b2-44f8-88a4-a8f51deda1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7A0714-0A2F-4989-B6BD-0AB7EE84D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b5b3da-61b2-44f8-88a4-a8f51deda1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3439</TotalTime>
  <Words>5413</Words>
  <Application>Microsoft Office PowerPoint</Application>
  <PresentationFormat>Widescreen</PresentationFormat>
  <Paragraphs>1083</Paragraphs>
  <Slides>91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Submodular maximization</vt:lpstr>
      <vt:lpstr>outline</vt:lpstr>
      <vt:lpstr>Submodular maximization problem</vt:lpstr>
      <vt:lpstr>introduction</vt:lpstr>
      <vt:lpstr>Properties of the set function f</vt:lpstr>
      <vt:lpstr>Example: k-coverage problem</vt:lpstr>
      <vt:lpstr>Example: k-coverage problem</vt:lpstr>
      <vt:lpstr>Example: k-coverage problem</vt:lpstr>
      <vt:lpstr>Example: k-coverage problem</vt:lpstr>
      <vt:lpstr>Example: k-coverage problem</vt:lpstr>
      <vt:lpstr>Example: k-coverage problem</vt:lpstr>
      <vt:lpstr>Example: k-coverage problem</vt:lpstr>
      <vt:lpstr>Now, how do you solve this problem?</vt:lpstr>
      <vt:lpstr>greedy sequential algorithm</vt:lpstr>
      <vt:lpstr>greedy sequential algorithm</vt:lpstr>
      <vt:lpstr>Example- 2-coverage problem</vt:lpstr>
      <vt:lpstr>Why approximation?</vt:lpstr>
      <vt:lpstr>Why approximation?</vt:lpstr>
      <vt:lpstr>Greedy is a (1-1/e) approximation algo’</vt:lpstr>
      <vt:lpstr>Prove (1-1/e)⋅f(OPT)≤f(X)</vt:lpstr>
      <vt:lpstr>Prove f(X_(i+1) )-f(X_i )≥1/k (f(OPT)-f(X_i )) </vt:lpstr>
      <vt:lpstr>greedy sequential algorithm </vt:lpstr>
      <vt:lpstr>RandGreeDI MPC Algorithm</vt:lpstr>
      <vt:lpstr>motivation</vt:lpstr>
      <vt:lpstr>Randgreedi</vt:lpstr>
      <vt:lpstr>Randgreedi</vt:lpstr>
      <vt:lpstr>Randgreedi</vt:lpstr>
      <vt:lpstr>Randgreedi</vt:lpstr>
      <vt:lpstr>Randgreedi</vt:lpstr>
      <vt:lpstr>Randgreedi</vt:lpstr>
      <vt:lpstr>Randgreedi</vt:lpstr>
      <vt:lpstr>Randgreedi</vt:lpstr>
      <vt:lpstr>analysis</vt:lpstr>
      <vt:lpstr>The Lova´sz extension</vt:lpstr>
      <vt:lpstr>The Lova´sz extension</vt:lpstr>
      <vt:lpstr>The Lova´sz extension</vt:lpstr>
      <vt:lpstr>The Lova´sz extension</vt:lpstr>
      <vt:lpstr>Analysis – preparation </vt:lpstr>
      <vt:lpstr>Analysis – preparation </vt:lpstr>
      <vt:lpstr>Analysis – plan </vt:lpstr>
      <vt:lpstr>Analysis – E[f(Greedy(⋃_(i=1)^m▒G_i ))]</vt:lpstr>
      <vt:lpstr>Analysis – E[f(Greedy(⋃_(i=1)^m▒G_i ))]</vt:lpstr>
      <vt:lpstr>Analysis – E[f(Greedy(⋃_(i=1)^m▒G_i ))]</vt:lpstr>
      <vt:lpstr>Analysis – E[f(Greedy(⋃_(i=1)^m▒G_i ))]</vt:lpstr>
      <vt:lpstr>Analysis – E[f(G_i )]</vt:lpstr>
      <vt:lpstr>Analysis – E[f(G_i )]</vt:lpstr>
      <vt:lpstr>Analysis – E[f(G_i )]</vt:lpstr>
      <vt:lpstr>Analysis – combine </vt:lpstr>
      <vt:lpstr>Analysis – combine </vt:lpstr>
      <vt:lpstr>Analysis – DONE </vt:lpstr>
      <vt:lpstr>RandGREEDI</vt:lpstr>
      <vt:lpstr>Threshold Greedy Sequential Algorithm</vt:lpstr>
      <vt:lpstr>Threshold-Greedy algorithm</vt:lpstr>
      <vt:lpstr>If τ=f(OPT)/2k  then f(X)≥1/2⋅f(OPT)</vt:lpstr>
      <vt:lpstr>If τ=f(OPT)/2k  then f(X)≥1/2⋅f(OPT)</vt:lpstr>
      <vt:lpstr>Threshold-Greedy algorithm</vt:lpstr>
      <vt:lpstr>Sample-and-Prune Technique</vt:lpstr>
      <vt:lpstr>The Sample-and-Prune Technique</vt:lpstr>
      <vt:lpstr>The Sample-and-Prune algorithm</vt:lpstr>
      <vt:lpstr>The Sample-and-Prune algorithm</vt:lpstr>
      <vt:lpstr>The Sample-and-Prune algorithm</vt:lpstr>
      <vt:lpstr>The Sample-and-Prune algorithm</vt:lpstr>
      <vt:lpstr>Sample &amp; prune has 2 MPC rounds &amp; S≥k⋅√n</vt:lpstr>
      <vt:lpstr>But Why S≥k⋅√n ? </vt:lpstr>
      <vt:lpstr>P[|R|&lt;2k√n logn]≥1-2n^(-k), |X|&lt;k</vt:lpstr>
      <vt:lpstr>P[|R|&lt;2k√n logn]≥1-2n^(-k), |X|&lt;k</vt:lpstr>
      <vt:lpstr>sample-and-prune – final touch</vt:lpstr>
      <vt:lpstr>Sample &amp; prune technique</vt:lpstr>
      <vt:lpstr>Modified sample and prune</vt:lpstr>
      <vt:lpstr>sample-and-prune – generalization</vt:lpstr>
      <vt:lpstr>sample-and-prune – generalization</vt:lpstr>
      <vt:lpstr>sample-and-prune – generalization</vt:lpstr>
      <vt:lpstr>Modify Sample &amp; prune technique</vt:lpstr>
      <vt:lpstr>Threshold-MPC Algorithm</vt:lpstr>
      <vt:lpstr>MOTIVATION</vt:lpstr>
      <vt:lpstr>Threshold-MPC</vt:lpstr>
      <vt:lpstr>Threshold-MPC</vt:lpstr>
      <vt:lpstr>THRESHold-MPC</vt:lpstr>
      <vt:lpstr>THRESHold-MPC takes O(1/εα logk) rounds</vt:lpstr>
      <vt:lpstr>THRESHold-MPC is a 1/(1+ε) (1-1/e) approx.</vt:lpstr>
      <vt:lpstr>Threshold-MPC</vt:lpstr>
      <vt:lpstr>Threshold-MPC</vt:lpstr>
      <vt:lpstr>Threshold-MPC</vt:lpstr>
      <vt:lpstr>Threshold-MPC</vt:lpstr>
      <vt:lpstr>Threshold-MPC</vt:lpstr>
      <vt:lpstr>Threshold-MPC</vt:lpstr>
      <vt:lpstr>Threshold-MPC</vt:lpstr>
      <vt:lpstr>Threshold-MPC</vt:lpstr>
      <vt:lpstr>conclusion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Submodular maximization</dc:title>
  <dc:creator>ספיר בן-דוד</dc:creator>
  <cp:lastModifiedBy>Leah London Arazi</cp:lastModifiedBy>
  <cp:revision>78</cp:revision>
  <dcterms:created xsi:type="dcterms:W3CDTF">2023-04-03T12:50:11Z</dcterms:created>
  <dcterms:modified xsi:type="dcterms:W3CDTF">2023-04-19T19:25:58Z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0x01010037CB11934D1C67489F532B35DD831BE0</vt:lpwstr>
  </property>
</Properties>
</file>